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68" r:id="rId5"/>
    <p:sldId id="269" r:id="rId6"/>
    <p:sldId id="270" r:id="rId7"/>
    <p:sldId id="271" r:id="rId8"/>
    <p:sldId id="273" r:id="rId9"/>
    <p:sldId id="272" r:id="rId10"/>
    <p:sldId id="274" r:id="rId11"/>
    <p:sldId id="275" r:id="rId12"/>
    <p:sldId id="276" r:id="rId13"/>
    <p:sldId id="277" r:id="rId14"/>
    <p:sldId id="280" r:id="rId15"/>
    <p:sldId id="281" r:id="rId16"/>
    <p:sldId id="282" r:id="rId17"/>
    <p:sldId id="283" r:id="rId18"/>
    <p:sldId id="278" r:id="rId19"/>
    <p:sldId id="279" r:id="rId20"/>
    <p:sldId id="284" r:id="rId21"/>
    <p:sldId id="285" r:id="rId22"/>
    <p:sldId id="286" r:id="rId23"/>
    <p:sldId id="287" r:id="rId24"/>
    <p:sldId id="288" r:id="rId25"/>
    <p:sldId id="256" r:id="rId26"/>
    <p:sldId id="259" r:id="rId27"/>
    <p:sldId id="261"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4660"/>
  </p:normalViewPr>
  <p:slideViewPr>
    <p:cSldViewPr>
      <p:cViewPr varScale="1">
        <p:scale>
          <a:sx n="65" d="100"/>
          <a:sy n="65" d="100"/>
        </p:scale>
        <p:origin x="-143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D5F89C-36F7-4057-90CE-441A34A8697B}" type="datetimeFigureOut">
              <a:rPr lang="en-US" smtClean="0"/>
              <a:pPr/>
              <a:t>6/20/2012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E50FA2-FCCF-4E3F-A13B-03834ACBA6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a:blip r:embed="rId1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590800"/>
            <a:ext cx="7924800" cy="1569660"/>
          </a:xfrm>
          <a:prstGeom prst="rect">
            <a:avLst/>
          </a:prstGeom>
          <a:noFill/>
        </p:spPr>
        <p:txBody>
          <a:bodyPr wrap="square" rtlCol="0">
            <a:spAutoFit/>
          </a:bodyPr>
          <a:lstStyle/>
          <a:p>
            <a:pPr algn="ctr"/>
            <a:r>
              <a:rPr lang="en-US" sz="3200" dirty="0" smtClean="0"/>
              <a:t>Adding Color to Maps in Illustrator</a:t>
            </a:r>
          </a:p>
          <a:p>
            <a:pPr algn="ctr"/>
            <a:r>
              <a:rPr lang="en-US" sz="3200" dirty="0" smtClean="0"/>
              <a:t>and</a:t>
            </a:r>
            <a:endParaRPr lang="en-US" sz="3200" dirty="0" smtClean="0"/>
          </a:p>
          <a:p>
            <a:pPr algn="ctr"/>
            <a:r>
              <a:rPr lang="en-US" sz="3200" dirty="0" smtClean="0"/>
              <a:t>Getting your Rocks Filled </a:t>
            </a:r>
            <a:r>
              <a:rPr lang="en-US" sz="3200" dirty="0" smtClean="0"/>
              <a:t>!</a:t>
            </a:r>
            <a:endParaRPr lang="en-US" sz="3200" dirty="0"/>
          </a:p>
        </p:txBody>
      </p:sp>
      <p:pic>
        <p:nvPicPr>
          <p:cNvPr id="1028" name="Picture 4"/>
          <p:cNvPicPr>
            <a:picLocks noChangeAspect="1" noChangeArrowheads="1"/>
          </p:cNvPicPr>
          <p:nvPr/>
        </p:nvPicPr>
        <p:blipFill>
          <a:blip r:embed="rId2" cstate="print"/>
          <a:srcRect/>
          <a:stretch>
            <a:fillRect/>
          </a:stretch>
        </p:blipFill>
        <p:spPr bwMode="auto">
          <a:xfrm>
            <a:off x="457200" y="4191000"/>
            <a:ext cx="2286000" cy="2293776"/>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2" cstate="print"/>
          <a:srcRect/>
          <a:stretch>
            <a:fillRect/>
          </a:stretch>
        </p:blipFill>
        <p:spPr bwMode="auto">
          <a:xfrm>
            <a:off x="6324600" y="4267200"/>
            <a:ext cx="2286000" cy="2293776"/>
          </a:xfrm>
          <a:prstGeom prst="rect">
            <a:avLst/>
          </a:prstGeom>
          <a:noFill/>
          <a:ln w="9525">
            <a:solidFill>
              <a:schemeClr val="tx1"/>
            </a:solidFill>
            <a:miter lim="800000"/>
            <a:headEnd/>
            <a:tailEnd/>
          </a:ln>
        </p:spPr>
      </p:pic>
      <p:pic>
        <p:nvPicPr>
          <p:cNvPr id="1030" name="Picture 6"/>
          <p:cNvPicPr>
            <a:picLocks noChangeAspect="1" noChangeArrowheads="1"/>
          </p:cNvPicPr>
          <p:nvPr/>
        </p:nvPicPr>
        <p:blipFill>
          <a:blip r:embed="rId3" cstate="print"/>
          <a:srcRect t="13253" b="7711"/>
          <a:stretch>
            <a:fillRect/>
          </a:stretch>
        </p:blipFill>
        <p:spPr bwMode="auto">
          <a:xfrm>
            <a:off x="1295400" y="228600"/>
            <a:ext cx="6457950" cy="2143935"/>
          </a:xfrm>
          <a:prstGeom prst="rect">
            <a:avLst/>
          </a:prstGeom>
          <a:noFill/>
          <a:ln w="9525">
            <a:solidFill>
              <a:schemeClr val="tx1"/>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5181600" y="838200"/>
            <a:ext cx="2886337" cy="1981200"/>
          </a:xfrm>
          <a:prstGeom prst="rect">
            <a:avLst/>
          </a:prstGeom>
          <a:noFill/>
          <a:ln w="9525">
            <a:solidFill>
              <a:schemeClr val="tx1"/>
            </a:solid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486400" y="3886200"/>
            <a:ext cx="2362200" cy="2040941"/>
          </a:xfrm>
          <a:prstGeom prst="rect">
            <a:avLst/>
          </a:prstGeom>
          <a:noFill/>
          <a:ln w="9525">
            <a:solidFill>
              <a:schemeClr val="tx1"/>
            </a:solidFill>
            <a:miter lim="800000"/>
            <a:headEnd/>
            <a:tailEnd/>
          </a:ln>
        </p:spPr>
      </p:pic>
      <p:sp>
        <p:nvSpPr>
          <p:cNvPr id="6" name="TextBox 5"/>
          <p:cNvSpPr txBox="1"/>
          <p:nvPr/>
        </p:nvSpPr>
        <p:spPr>
          <a:xfrm>
            <a:off x="1066800" y="1219200"/>
            <a:ext cx="3505200" cy="923330"/>
          </a:xfrm>
          <a:prstGeom prst="rect">
            <a:avLst/>
          </a:prstGeom>
          <a:noFill/>
        </p:spPr>
        <p:txBody>
          <a:bodyPr wrap="square" rtlCol="0">
            <a:spAutoFit/>
          </a:bodyPr>
          <a:lstStyle/>
          <a:p>
            <a:r>
              <a:rPr lang="en-US" dirty="0" smtClean="0"/>
              <a:t>8) Using the Stroke and Fill command, add a water color, and set the stroke to none</a:t>
            </a:r>
            <a:endParaRPr lang="en-US" dirty="0"/>
          </a:p>
        </p:txBody>
      </p:sp>
      <p:sp>
        <p:nvSpPr>
          <p:cNvPr id="7" name="TextBox 6"/>
          <p:cNvSpPr txBox="1"/>
          <p:nvPr/>
        </p:nvSpPr>
        <p:spPr>
          <a:xfrm>
            <a:off x="990600" y="4267200"/>
            <a:ext cx="3810000" cy="923330"/>
          </a:xfrm>
          <a:prstGeom prst="rect">
            <a:avLst/>
          </a:prstGeom>
          <a:noFill/>
        </p:spPr>
        <p:txBody>
          <a:bodyPr wrap="square" rtlCol="0">
            <a:spAutoFit/>
          </a:bodyPr>
          <a:lstStyle/>
          <a:p>
            <a:r>
              <a:rPr lang="en-US" dirty="0" smtClean="0"/>
              <a:t>9) Turn on the original walls, and the color will fill behind it without closing the passages that are open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914400" y="1219200"/>
            <a:ext cx="6901839" cy="4300538"/>
          </a:xfrm>
          <a:prstGeom prst="rect">
            <a:avLst/>
          </a:prstGeom>
          <a:noFill/>
          <a:ln w="9525">
            <a:noFill/>
            <a:miter lim="800000"/>
            <a:headEnd/>
            <a:tailEnd/>
          </a:ln>
        </p:spPr>
      </p:pic>
      <p:sp>
        <p:nvSpPr>
          <p:cNvPr id="5" name="TextBox 4"/>
          <p:cNvSpPr txBox="1"/>
          <p:nvPr/>
        </p:nvSpPr>
        <p:spPr>
          <a:xfrm>
            <a:off x="685800" y="381000"/>
            <a:ext cx="7772400" cy="369332"/>
          </a:xfrm>
          <a:prstGeom prst="rect">
            <a:avLst/>
          </a:prstGeom>
          <a:noFill/>
        </p:spPr>
        <p:txBody>
          <a:bodyPr wrap="square" rtlCol="0">
            <a:spAutoFit/>
          </a:bodyPr>
          <a:lstStyle/>
          <a:p>
            <a:r>
              <a:rPr lang="en-US" dirty="0" smtClean="0"/>
              <a:t>This can be used over large areas and used for several different areas and colors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8600" y="1219200"/>
            <a:ext cx="3957637" cy="2279558"/>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962400" y="3505200"/>
            <a:ext cx="4833937" cy="3038289"/>
          </a:xfrm>
          <a:prstGeom prst="rect">
            <a:avLst/>
          </a:prstGeom>
          <a:noFill/>
          <a:ln w="9525">
            <a:noFill/>
            <a:miter lim="800000"/>
            <a:headEnd/>
            <a:tailEnd/>
          </a:ln>
        </p:spPr>
      </p:pic>
      <p:sp>
        <p:nvSpPr>
          <p:cNvPr id="6" name="TextBox 5"/>
          <p:cNvSpPr txBox="1"/>
          <p:nvPr/>
        </p:nvSpPr>
        <p:spPr>
          <a:xfrm>
            <a:off x="4419600" y="1752600"/>
            <a:ext cx="4267200" cy="923330"/>
          </a:xfrm>
          <a:prstGeom prst="rect">
            <a:avLst/>
          </a:prstGeom>
          <a:noFill/>
        </p:spPr>
        <p:txBody>
          <a:bodyPr wrap="square" rtlCol="0">
            <a:spAutoFit/>
          </a:bodyPr>
          <a:lstStyle/>
          <a:p>
            <a:r>
              <a:rPr lang="en-US" dirty="0" smtClean="0"/>
              <a:t>This can also be used to create a blank area inside passages to offset against outside color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cstate="print"/>
          <a:srcRect/>
          <a:stretch>
            <a:fillRect/>
          </a:stretch>
        </p:blipFill>
        <p:spPr bwMode="auto">
          <a:xfrm>
            <a:off x="304800" y="1371600"/>
            <a:ext cx="6162675" cy="4448175"/>
          </a:xfrm>
          <a:prstGeom prst="rect">
            <a:avLst/>
          </a:prstGeom>
          <a:noFill/>
          <a:ln w="9525">
            <a:solidFill>
              <a:schemeClr val="tx1"/>
            </a:solid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838200" y="4724400"/>
            <a:ext cx="6191250" cy="1943100"/>
          </a:xfrm>
          <a:prstGeom prst="rect">
            <a:avLst/>
          </a:prstGeom>
          <a:noFill/>
          <a:ln w="9525">
            <a:solidFill>
              <a:schemeClr val="tx1"/>
            </a:solid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6248400" y="1828800"/>
            <a:ext cx="2505075" cy="2604649"/>
          </a:xfrm>
          <a:prstGeom prst="rect">
            <a:avLst/>
          </a:prstGeom>
          <a:noFill/>
          <a:ln w="9525">
            <a:solidFill>
              <a:schemeClr val="tx1"/>
            </a:solidFill>
            <a:miter lim="800000"/>
            <a:headEnd/>
            <a:tailEnd/>
          </a:ln>
        </p:spPr>
      </p:pic>
      <p:sp>
        <p:nvSpPr>
          <p:cNvPr id="7" name="TextBox 6"/>
          <p:cNvSpPr txBox="1"/>
          <p:nvPr/>
        </p:nvSpPr>
        <p:spPr>
          <a:xfrm>
            <a:off x="228600" y="228600"/>
            <a:ext cx="7086600" cy="1015663"/>
          </a:xfrm>
          <a:prstGeom prst="rect">
            <a:avLst/>
          </a:prstGeom>
          <a:noFill/>
        </p:spPr>
        <p:txBody>
          <a:bodyPr wrap="square" rtlCol="0">
            <a:spAutoFit/>
          </a:bodyPr>
          <a:lstStyle/>
          <a:p>
            <a:r>
              <a:rPr lang="en-US" sz="2400" dirty="0" smtClean="0"/>
              <a:t>Rocks!</a:t>
            </a:r>
          </a:p>
          <a:p>
            <a:r>
              <a:rPr lang="en-US" dirty="0" smtClean="0"/>
              <a:t>Done right, rocks with color can add a lot to a map. Nothing is easier to draw, and adds as much visual impact as rocks and other details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6781800" cy="369332"/>
          </a:xfrm>
          <a:prstGeom prst="rect">
            <a:avLst/>
          </a:prstGeom>
          <a:noFill/>
        </p:spPr>
        <p:txBody>
          <a:bodyPr wrap="square" rtlCol="0">
            <a:spAutoFit/>
          </a:bodyPr>
          <a:lstStyle/>
          <a:p>
            <a:r>
              <a:rPr lang="en-US" dirty="0" smtClean="0"/>
              <a:t>However using color with rocks forces us take special steps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 y="4191000"/>
            <a:ext cx="3200400" cy="2185967"/>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33400" y="1066800"/>
            <a:ext cx="4157239" cy="2862262"/>
          </a:xfrm>
          <a:prstGeom prst="rect">
            <a:avLst/>
          </a:prstGeom>
          <a:noFill/>
          <a:ln w="9525">
            <a:solidFill>
              <a:schemeClr val="tx1"/>
            </a:solidFill>
            <a:miter lim="800000"/>
            <a:headEnd/>
            <a:tailEnd/>
          </a:ln>
        </p:spPr>
      </p:pic>
      <p:sp>
        <p:nvSpPr>
          <p:cNvPr id="7" name="TextBox 6"/>
          <p:cNvSpPr txBox="1"/>
          <p:nvPr/>
        </p:nvSpPr>
        <p:spPr>
          <a:xfrm>
            <a:off x="5029200" y="1752600"/>
            <a:ext cx="3581400" cy="923330"/>
          </a:xfrm>
          <a:prstGeom prst="rect">
            <a:avLst/>
          </a:prstGeom>
          <a:noFill/>
        </p:spPr>
        <p:txBody>
          <a:bodyPr wrap="square" rtlCol="0">
            <a:spAutoFit/>
          </a:bodyPr>
          <a:lstStyle/>
          <a:p>
            <a:r>
              <a:rPr lang="en-US" dirty="0" smtClean="0"/>
              <a:t>Certain rocks that look good without color, like this large one, which is covered by other rocks….</a:t>
            </a:r>
            <a:endParaRPr lang="en-US" dirty="0"/>
          </a:p>
        </p:txBody>
      </p:sp>
      <p:cxnSp>
        <p:nvCxnSpPr>
          <p:cNvPr id="9" name="Straight Arrow Connector 8"/>
          <p:cNvCxnSpPr/>
          <p:nvPr/>
        </p:nvCxnSpPr>
        <p:spPr>
          <a:xfrm flipH="1">
            <a:off x="2667000" y="2057400"/>
            <a:ext cx="24384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81400" y="4800600"/>
            <a:ext cx="2133600" cy="923330"/>
          </a:xfrm>
          <a:prstGeom prst="rect">
            <a:avLst/>
          </a:prstGeom>
          <a:noFill/>
        </p:spPr>
        <p:txBody>
          <a:bodyPr wrap="square" rtlCol="0">
            <a:spAutoFit/>
          </a:bodyPr>
          <a:lstStyle/>
          <a:p>
            <a:r>
              <a:rPr lang="en-US" dirty="0" smtClean="0"/>
              <a:t>is really made up of separate segments of line</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5791200" y="4114800"/>
            <a:ext cx="3054387" cy="2243774"/>
          </a:xfrm>
          <a:prstGeom prst="rect">
            <a:avLst/>
          </a:prstGeom>
          <a:noFill/>
          <a:ln w="9525">
            <a:solidFill>
              <a:schemeClr val="tx1"/>
            </a:solidFill>
            <a:miter lim="800000"/>
            <a:headEnd/>
            <a:tailEnd/>
          </a:ln>
        </p:spPr>
      </p:pic>
      <p:cxnSp>
        <p:nvCxnSpPr>
          <p:cNvPr id="13" name="Straight Arrow Connector 12"/>
          <p:cNvCxnSpPr>
            <a:stCxn id="10" idx="1"/>
          </p:cNvCxnSpPr>
          <p:nvPr/>
        </p:nvCxnSpPr>
        <p:spPr>
          <a:xfrm flipH="1" flipV="1">
            <a:off x="2590800" y="5029200"/>
            <a:ext cx="990600" cy="2330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p:cNvCxnSpPr>
          <p:nvPr/>
        </p:nvCxnSpPr>
        <p:spPr>
          <a:xfrm flipV="1">
            <a:off x="5715000" y="4800600"/>
            <a:ext cx="1981200" cy="4616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029200" y="3657600"/>
            <a:ext cx="3276543" cy="2405062"/>
          </a:xfrm>
          <a:prstGeom prst="rect">
            <a:avLst/>
          </a:prstGeom>
          <a:noFill/>
          <a:ln w="9525">
            <a:solidFill>
              <a:schemeClr val="tx1"/>
            </a:solid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09600" y="1219200"/>
            <a:ext cx="3552825" cy="2513659"/>
          </a:xfrm>
          <a:prstGeom prst="rect">
            <a:avLst/>
          </a:prstGeom>
          <a:noFill/>
          <a:ln w="9525">
            <a:solidFill>
              <a:schemeClr val="tx1"/>
            </a:solidFill>
            <a:miter lim="800000"/>
            <a:headEnd/>
            <a:tailEnd/>
          </a:ln>
        </p:spPr>
      </p:pic>
      <p:sp>
        <p:nvSpPr>
          <p:cNvPr id="6" name="TextBox 5"/>
          <p:cNvSpPr txBox="1"/>
          <p:nvPr/>
        </p:nvSpPr>
        <p:spPr>
          <a:xfrm>
            <a:off x="4648200" y="1981200"/>
            <a:ext cx="3810000" cy="646331"/>
          </a:xfrm>
          <a:prstGeom prst="rect">
            <a:avLst/>
          </a:prstGeom>
          <a:noFill/>
        </p:spPr>
        <p:txBody>
          <a:bodyPr wrap="square" rtlCol="0">
            <a:spAutoFit/>
          </a:bodyPr>
          <a:lstStyle/>
          <a:p>
            <a:r>
              <a:rPr lang="en-US" dirty="0" smtClean="0"/>
              <a:t>Trying to fill these ‘virtual’ rocks leads to disaster…..</a:t>
            </a:r>
            <a:endParaRPr lang="en-US" dirty="0"/>
          </a:p>
        </p:txBody>
      </p:sp>
      <p:sp>
        <p:nvSpPr>
          <p:cNvPr id="7" name="TextBox 6"/>
          <p:cNvSpPr txBox="1"/>
          <p:nvPr/>
        </p:nvSpPr>
        <p:spPr>
          <a:xfrm>
            <a:off x="457200" y="4953000"/>
            <a:ext cx="3505200" cy="646331"/>
          </a:xfrm>
          <a:prstGeom prst="rect">
            <a:avLst/>
          </a:prstGeom>
          <a:noFill/>
        </p:spPr>
        <p:txBody>
          <a:bodyPr wrap="square" rtlCol="0">
            <a:spAutoFit/>
          </a:bodyPr>
          <a:lstStyle/>
          <a:p>
            <a:r>
              <a:rPr lang="en-US" dirty="0" smtClean="0"/>
              <a:t>In fact this issue is repeated many times in large rock piles</a:t>
            </a:r>
            <a:endParaRPr lang="en-US" dirty="0"/>
          </a:p>
        </p:txBody>
      </p:sp>
      <p:cxnSp>
        <p:nvCxnSpPr>
          <p:cNvPr id="9" name="Straight Arrow Connector 8"/>
          <p:cNvCxnSpPr>
            <a:stCxn id="6" idx="1"/>
          </p:cNvCxnSpPr>
          <p:nvPr/>
        </p:nvCxnSpPr>
        <p:spPr>
          <a:xfrm flipH="1" flipV="1">
            <a:off x="2971800" y="2209800"/>
            <a:ext cx="1676400" cy="945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810000" y="4267200"/>
            <a:ext cx="23622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86200" y="4724400"/>
            <a:ext cx="22860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886200" y="5105400"/>
            <a:ext cx="32004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7200" y="1143000"/>
            <a:ext cx="3800475" cy="2472352"/>
          </a:xfrm>
          <a:prstGeom prst="rect">
            <a:avLst/>
          </a:prstGeom>
          <a:noFill/>
          <a:ln w="9525">
            <a:solidFill>
              <a:schemeClr val="tx1"/>
            </a:solidFill>
            <a:miter lim="800000"/>
            <a:headEnd/>
            <a:tailEnd/>
          </a:ln>
        </p:spPr>
      </p:pic>
      <p:sp>
        <p:nvSpPr>
          <p:cNvPr id="5" name="TextBox 4"/>
          <p:cNvSpPr txBox="1"/>
          <p:nvPr/>
        </p:nvSpPr>
        <p:spPr>
          <a:xfrm>
            <a:off x="4648200" y="1600200"/>
            <a:ext cx="4038600" cy="1477328"/>
          </a:xfrm>
          <a:prstGeom prst="rect">
            <a:avLst/>
          </a:prstGeom>
          <a:noFill/>
        </p:spPr>
        <p:txBody>
          <a:bodyPr wrap="square" rtlCol="0">
            <a:spAutoFit/>
          </a:bodyPr>
          <a:lstStyle/>
          <a:p>
            <a:r>
              <a:rPr lang="en-US" dirty="0" smtClean="0"/>
              <a:t>This is a result of a time saving (and necessary) technique of just sketching what you see in the cave, and not drawing the sections of rock you cannot see </a:t>
            </a:r>
            <a:endParaRPr lang="en-US" dirty="0"/>
          </a:p>
        </p:txBody>
      </p:sp>
      <p:cxnSp>
        <p:nvCxnSpPr>
          <p:cNvPr id="7" name="Straight Arrow Connector 6"/>
          <p:cNvCxnSpPr>
            <a:stCxn id="5" idx="1"/>
          </p:cNvCxnSpPr>
          <p:nvPr/>
        </p:nvCxnSpPr>
        <p:spPr>
          <a:xfrm flipH="1" flipV="1">
            <a:off x="3048000" y="1600200"/>
            <a:ext cx="1600200" cy="7386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flipV="1">
            <a:off x="1905000" y="1981200"/>
            <a:ext cx="2743200" cy="3576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p:cNvCxnSpPr>
          <p:nvPr/>
        </p:nvCxnSpPr>
        <p:spPr>
          <a:xfrm flipH="1" flipV="1">
            <a:off x="1905000" y="2286000"/>
            <a:ext cx="2743200" cy="528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4419600"/>
            <a:ext cx="7467600" cy="1200329"/>
          </a:xfrm>
          <a:prstGeom prst="rect">
            <a:avLst/>
          </a:prstGeom>
          <a:noFill/>
        </p:spPr>
        <p:txBody>
          <a:bodyPr wrap="square" rtlCol="0">
            <a:spAutoFit/>
          </a:bodyPr>
          <a:lstStyle/>
          <a:p>
            <a:pPr algn="ctr"/>
            <a:r>
              <a:rPr lang="en-US" dirty="0" smtClean="0"/>
              <a:t>We are not going to change the way we sketch rocks in the cave</a:t>
            </a:r>
          </a:p>
          <a:p>
            <a:pPr algn="ctr"/>
            <a:r>
              <a:rPr lang="en-US" dirty="0" smtClean="0"/>
              <a:t>..</a:t>
            </a:r>
          </a:p>
          <a:p>
            <a:pPr algn="ctr"/>
            <a:r>
              <a:rPr lang="en-US" dirty="0" smtClean="0"/>
              <a:t>But we ARE going to have to change how we represent them in our drawing programs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1524000"/>
            <a:ext cx="3282024" cy="320516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562600" y="1600200"/>
            <a:ext cx="3030407" cy="3152775"/>
          </a:xfrm>
          <a:prstGeom prst="rect">
            <a:avLst/>
          </a:prstGeom>
          <a:noFill/>
          <a:ln w="9525">
            <a:noFill/>
            <a:miter lim="800000"/>
            <a:headEnd/>
            <a:tailEnd/>
          </a:ln>
        </p:spPr>
      </p:pic>
      <p:sp>
        <p:nvSpPr>
          <p:cNvPr id="6" name="TextBox 5"/>
          <p:cNvSpPr txBox="1"/>
          <p:nvPr/>
        </p:nvSpPr>
        <p:spPr>
          <a:xfrm>
            <a:off x="3733800" y="2057400"/>
            <a:ext cx="1676400" cy="1754326"/>
          </a:xfrm>
          <a:prstGeom prst="rect">
            <a:avLst/>
          </a:prstGeom>
          <a:noFill/>
        </p:spPr>
        <p:txBody>
          <a:bodyPr wrap="square" rtlCol="0">
            <a:spAutoFit/>
          </a:bodyPr>
          <a:lstStyle/>
          <a:p>
            <a:r>
              <a:rPr lang="en-US" dirty="0" smtClean="0"/>
              <a:t>To make this work, most individual rock will have to be fully drawn and ‘closed</a:t>
            </a:r>
            <a:endParaRPr lang="en-US" dirty="0"/>
          </a:p>
        </p:txBody>
      </p:sp>
      <p:sp>
        <p:nvSpPr>
          <p:cNvPr id="7" name="TextBox 6"/>
          <p:cNvSpPr txBox="1"/>
          <p:nvPr/>
        </p:nvSpPr>
        <p:spPr>
          <a:xfrm>
            <a:off x="838200" y="5181600"/>
            <a:ext cx="7543800" cy="461665"/>
          </a:xfrm>
          <a:prstGeom prst="rect">
            <a:avLst/>
          </a:prstGeom>
          <a:noFill/>
        </p:spPr>
        <p:txBody>
          <a:bodyPr wrap="square" rtlCol="0">
            <a:spAutoFit/>
          </a:bodyPr>
          <a:lstStyle/>
          <a:p>
            <a:pPr algn="ctr"/>
            <a:r>
              <a:rPr lang="en-US" sz="2400" dirty="0" smtClean="0"/>
              <a:t>There are certain hints and tips to make this work better</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5410200" cy="923330"/>
          </a:xfrm>
          <a:prstGeom prst="rect">
            <a:avLst/>
          </a:prstGeom>
          <a:noFill/>
        </p:spPr>
        <p:txBody>
          <a:bodyPr wrap="square" rtlCol="0">
            <a:spAutoFit/>
          </a:bodyPr>
          <a:lstStyle/>
          <a:p>
            <a:r>
              <a:rPr lang="en-US" dirty="0" smtClean="0"/>
              <a:t>1) Practice closing all your rocks:</a:t>
            </a:r>
          </a:p>
          <a:p>
            <a:endParaRPr lang="en-US" dirty="0" smtClean="0"/>
          </a:p>
          <a:p>
            <a:endParaRPr lang="en-US" dirty="0"/>
          </a:p>
        </p:txBody>
      </p:sp>
      <p:pic>
        <p:nvPicPr>
          <p:cNvPr id="11266" name="Picture 2"/>
          <p:cNvPicPr>
            <a:picLocks noChangeAspect="1" noChangeArrowheads="1"/>
          </p:cNvPicPr>
          <p:nvPr/>
        </p:nvPicPr>
        <p:blipFill>
          <a:blip r:embed="rId2" cstate="print"/>
          <a:srcRect l="21189" t="18518" r="17892" b="18519"/>
          <a:stretch>
            <a:fillRect/>
          </a:stretch>
        </p:blipFill>
        <p:spPr bwMode="auto">
          <a:xfrm>
            <a:off x="609600" y="1219200"/>
            <a:ext cx="1752600" cy="12954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609600" y="2895600"/>
            <a:ext cx="1809448" cy="129540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6019800" y="1447800"/>
            <a:ext cx="1790700" cy="1078490"/>
          </a:xfrm>
          <a:prstGeom prst="rect">
            <a:avLst/>
          </a:prstGeom>
          <a:noFill/>
          <a:ln w="9525">
            <a:noFill/>
            <a:miter lim="800000"/>
            <a:headEnd/>
            <a:tailEnd/>
          </a:ln>
        </p:spPr>
      </p:pic>
      <p:pic>
        <p:nvPicPr>
          <p:cNvPr id="11269" name="Picture 5"/>
          <p:cNvPicPr>
            <a:picLocks noChangeAspect="1" noChangeArrowheads="1"/>
          </p:cNvPicPr>
          <p:nvPr/>
        </p:nvPicPr>
        <p:blipFill>
          <a:blip r:embed="rId5" cstate="print"/>
          <a:srcRect/>
          <a:stretch>
            <a:fillRect/>
          </a:stretch>
        </p:blipFill>
        <p:spPr bwMode="auto">
          <a:xfrm>
            <a:off x="5943600" y="2971800"/>
            <a:ext cx="1943100" cy="1170276"/>
          </a:xfrm>
          <a:prstGeom prst="rect">
            <a:avLst/>
          </a:prstGeom>
          <a:noFill/>
          <a:ln w="9525">
            <a:noFill/>
            <a:miter lim="800000"/>
            <a:headEnd/>
            <a:tailEnd/>
          </a:ln>
        </p:spPr>
      </p:pic>
      <p:sp>
        <p:nvSpPr>
          <p:cNvPr id="9" name="TextBox 8"/>
          <p:cNvSpPr txBox="1"/>
          <p:nvPr/>
        </p:nvSpPr>
        <p:spPr>
          <a:xfrm>
            <a:off x="3048000" y="1828800"/>
            <a:ext cx="2590800" cy="1754326"/>
          </a:xfrm>
          <a:prstGeom prst="rect">
            <a:avLst/>
          </a:prstGeom>
          <a:noFill/>
        </p:spPr>
        <p:txBody>
          <a:bodyPr wrap="square" rtlCol="0">
            <a:spAutoFit/>
          </a:bodyPr>
          <a:lstStyle/>
          <a:p>
            <a:r>
              <a:rPr lang="en-US" dirty="0" smtClean="0"/>
              <a:t>Rocks need to be fully closed or ‘</a:t>
            </a:r>
            <a:r>
              <a:rPr lang="en-US" dirty="0" err="1" smtClean="0"/>
              <a:t>unslightly</a:t>
            </a:r>
            <a:r>
              <a:rPr lang="en-US" dirty="0" smtClean="0"/>
              <a:t>’ effects might occur. In some cases, color can ‘leak’ out of closed areas and flood adjacent areas</a:t>
            </a:r>
            <a:endParaRPr lang="en-US" dirty="0"/>
          </a:p>
        </p:txBody>
      </p:sp>
      <p:sp>
        <p:nvSpPr>
          <p:cNvPr id="8" name="TextBox 7"/>
          <p:cNvSpPr txBox="1"/>
          <p:nvPr/>
        </p:nvSpPr>
        <p:spPr>
          <a:xfrm>
            <a:off x="1066800" y="4648200"/>
            <a:ext cx="6934200" cy="646331"/>
          </a:xfrm>
          <a:prstGeom prst="rect">
            <a:avLst/>
          </a:prstGeom>
          <a:noFill/>
        </p:spPr>
        <p:txBody>
          <a:bodyPr wrap="square" rtlCol="0">
            <a:spAutoFit/>
          </a:bodyPr>
          <a:lstStyle/>
          <a:p>
            <a:r>
              <a:rPr lang="en-US" dirty="0" smtClean="0"/>
              <a:t>Shapes can be auto-closed, by holding down the alt key while drawing  - this will force the shape to be closed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5867400" y="1066800"/>
            <a:ext cx="2636676" cy="1138237"/>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5943600" y="2590800"/>
            <a:ext cx="2667000" cy="1151328"/>
          </a:xfrm>
          <a:prstGeom prst="rect">
            <a:avLst/>
          </a:prstGeom>
          <a:noFill/>
          <a:ln w="9525">
            <a:noFill/>
            <a:miter lim="800000"/>
            <a:headEnd/>
            <a:tailEnd/>
          </a:ln>
        </p:spPr>
      </p:pic>
      <p:sp>
        <p:nvSpPr>
          <p:cNvPr id="7" name="TextBox 6"/>
          <p:cNvSpPr txBox="1"/>
          <p:nvPr/>
        </p:nvSpPr>
        <p:spPr>
          <a:xfrm>
            <a:off x="2971800" y="1371600"/>
            <a:ext cx="2971800" cy="2031325"/>
          </a:xfrm>
          <a:prstGeom prst="rect">
            <a:avLst/>
          </a:prstGeom>
          <a:noFill/>
        </p:spPr>
        <p:txBody>
          <a:bodyPr wrap="square" rtlCol="0">
            <a:spAutoFit/>
          </a:bodyPr>
          <a:lstStyle/>
          <a:p>
            <a:r>
              <a:rPr lang="en-US" dirty="0" smtClean="0"/>
              <a:t>Some rocks need to be monitored to make sure that ‘3D effects’ do not break the fill.</a:t>
            </a:r>
          </a:p>
          <a:p>
            <a:r>
              <a:rPr lang="en-US" dirty="0" smtClean="0"/>
              <a:t>The same thing that works in unfilled rock may not work in filled rocks</a:t>
            </a:r>
            <a:endParaRPr lang="en-US" dirty="0"/>
          </a:p>
        </p:txBody>
      </p:sp>
      <p:pic>
        <p:nvPicPr>
          <p:cNvPr id="12291" name="Picture 3"/>
          <p:cNvPicPr>
            <a:picLocks noChangeAspect="1" noChangeArrowheads="1"/>
          </p:cNvPicPr>
          <p:nvPr/>
        </p:nvPicPr>
        <p:blipFill>
          <a:blip r:embed="rId4" cstate="print"/>
          <a:srcRect/>
          <a:stretch>
            <a:fillRect/>
          </a:stretch>
        </p:blipFill>
        <p:spPr bwMode="auto">
          <a:xfrm>
            <a:off x="6019800" y="4572000"/>
            <a:ext cx="2647709" cy="1143000"/>
          </a:xfrm>
          <a:prstGeom prst="rect">
            <a:avLst/>
          </a:prstGeom>
          <a:noFill/>
          <a:ln w="9525">
            <a:noFill/>
            <a:miter lim="800000"/>
            <a:headEnd/>
            <a:tailEnd/>
          </a:ln>
        </p:spPr>
      </p:pic>
      <p:sp>
        <p:nvSpPr>
          <p:cNvPr id="9" name="TextBox 8"/>
          <p:cNvSpPr txBox="1"/>
          <p:nvPr/>
        </p:nvSpPr>
        <p:spPr>
          <a:xfrm>
            <a:off x="2667000" y="4495800"/>
            <a:ext cx="2971800" cy="1200329"/>
          </a:xfrm>
          <a:prstGeom prst="rect">
            <a:avLst/>
          </a:prstGeom>
          <a:noFill/>
        </p:spPr>
        <p:txBody>
          <a:bodyPr wrap="square" rtlCol="0">
            <a:spAutoFit/>
          </a:bodyPr>
          <a:lstStyle/>
          <a:p>
            <a:r>
              <a:rPr lang="en-US" dirty="0" smtClean="0"/>
              <a:t>Sometimes the 3D effect needs to be an unfilled line to make sure that color does not bleed</a:t>
            </a:r>
            <a:endParaRPr lang="en-US" dirty="0"/>
          </a:p>
        </p:txBody>
      </p:sp>
      <p:pic>
        <p:nvPicPr>
          <p:cNvPr id="12292" name="Picture 4"/>
          <p:cNvPicPr>
            <a:picLocks noChangeAspect="1" noChangeArrowheads="1"/>
          </p:cNvPicPr>
          <p:nvPr/>
        </p:nvPicPr>
        <p:blipFill>
          <a:blip r:embed="rId5" cstate="print"/>
          <a:srcRect/>
          <a:stretch>
            <a:fillRect/>
          </a:stretch>
        </p:blipFill>
        <p:spPr bwMode="auto">
          <a:xfrm>
            <a:off x="304800" y="1066800"/>
            <a:ext cx="2636676" cy="1138237"/>
          </a:xfrm>
          <a:prstGeom prst="rect">
            <a:avLst/>
          </a:prstGeom>
          <a:noFill/>
          <a:ln w="9525">
            <a:noFill/>
            <a:miter lim="800000"/>
            <a:headEnd/>
            <a:tailEnd/>
          </a:ln>
        </p:spPr>
      </p:pic>
      <p:pic>
        <p:nvPicPr>
          <p:cNvPr id="12293" name="Picture 5"/>
          <p:cNvPicPr>
            <a:picLocks noChangeAspect="1" noChangeArrowheads="1"/>
          </p:cNvPicPr>
          <p:nvPr/>
        </p:nvPicPr>
        <p:blipFill>
          <a:blip r:embed="rId6" cstate="print"/>
          <a:srcRect/>
          <a:stretch>
            <a:fillRect/>
          </a:stretch>
        </p:blipFill>
        <p:spPr bwMode="auto">
          <a:xfrm>
            <a:off x="228600" y="2895600"/>
            <a:ext cx="2813190" cy="1214437"/>
          </a:xfrm>
          <a:prstGeom prst="rect">
            <a:avLst/>
          </a:prstGeom>
          <a:noFill/>
          <a:ln w="9525">
            <a:noFill/>
            <a:miter lim="800000"/>
            <a:headEnd/>
            <a:tailEnd/>
          </a:ln>
        </p:spPr>
      </p:pic>
      <p:sp>
        <p:nvSpPr>
          <p:cNvPr id="10" name="TextBox 9"/>
          <p:cNvSpPr txBox="1"/>
          <p:nvPr/>
        </p:nvSpPr>
        <p:spPr>
          <a:xfrm>
            <a:off x="609600" y="457200"/>
            <a:ext cx="3200400" cy="369332"/>
          </a:xfrm>
          <a:prstGeom prst="rect">
            <a:avLst/>
          </a:prstGeom>
          <a:noFill/>
        </p:spPr>
        <p:txBody>
          <a:bodyPr wrap="square" rtlCol="0">
            <a:spAutoFit/>
          </a:bodyPr>
          <a:lstStyle/>
          <a:p>
            <a:r>
              <a:rPr lang="en-US" dirty="0" smtClean="0"/>
              <a:t>2) Watch your 3D effects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447800"/>
            <a:ext cx="2819400" cy="1638626"/>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19400" y="2743200"/>
            <a:ext cx="2895600" cy="1914537"/>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638800" y="4419600"/>
            <a:ext cx="2819400" cy="2051114"/>
          </a:xfrm>
          <a:prstGeom prst="rect">
            <a:avLst/>
          </a:prstGeom>
          <a:noFill/>
          <a:ln w="9525">
            <a:solidFill>
              <a:schemeClr val="tx1"/>
            </a:solidFill>
            <a:miter lim="800000"/>
            <a:headEnd/>
            <a:tailEnd/>
          </a:ln>
        </p:spPr>
      </p:pic>
      <p:sp>
        <p:nvSpPr>
          <p:cNvPr id="7" name="TextBox 6"/>
          <p:cNvSpPr txBox="1"/>
          <p:nvPr/>
        </p:nvSpPr>
        <p:spPr>
          <a:xfrm>
            <a:off x="381000" y="381000"/>
            <a:ext cx="8458200" cy="523220"/>
          </a:xfrm>
          <a:prstGeom prst="rect">
            <a:avLst/>
          </a:prstGeom>
          <a:noFill/>
        </p:spPr>
        <p:txBody>
          <a:bodyPr wrap="square" rtlCol="0">
            <a:spAutoFit/>
          </a:bodyPr>
          <a:lstStyle/>
          <a:p>
            <a:pPr algn="ctr"/>
            <a:r>
              <a:rPr lang="en-US" sz="2800" dirty="0" smtClean="0"/>
              <a:t>Cave Cartography has evolved over the years</a:t>
            </a:r>
            <a:endParaRPr lang="en-US" sz="2800" dirty="0"/>
          </a:p>
        </p:txBody>
      </p:sp>
      <p:sp>
        <p:nvSpPr>
          <p:cNvPr id="8" name="TextBox 7"/>
          <p:cNvSpPr txBox="1"/>
          <p:nvPr/>
        </p:nvSpPr>
        <p:spPr>
          <a:xfrm>
            <a:off x="3429000" y="1752600"/>
            <a:ext cx="5105400" cy="369332"/>
          </a:xfrm>
          <a:prstGeom prst="rect">
            <a:avLst/>
          </a:prstGeom>
          <a:noFill/>
        </p:spPr>
        <p:txBody>
          <a:bodyPr wrap="square" rtlCol="0">
            <a:spAutoFit/>
          </a:bodyPr>
          <a:lstStyle/>
          <a:p>
            <a:r>
              <a:rPr lang="en-US" dirty="0" smtClean="0"/>
              <a:t>We started with hand drafted and  inked maps</a:t>
            </a:r>
            <a:endParaRPr lang="en-US" dirty="0"/>
          </a:p>
        </p:txBody>
      </p:sp>
      <p:sp>
        <p:nvSpPr>
          <p:cNvPr id="9" name="TextBox 8"/>
          <p:cNvSpPr txBox="1"/>
          <p:nvPr/>
        </p:nvSpPr>
        <p:spPr>
          <a:xfrm>
            <a:off x="6019800" y="3124200"/>
            <a:ext cx="2743200" cy="923330"/>
          </a:xfrm>
          <a:prstGeom prst="rect">
            <a:avLst/>
          </a:prstGeom>
          <a:noFill/>
        </p:spPr>
        <p:txBody>
          <a:bodyPr wrap="square" rtlCol="0">
            <a:spAutoFit/>
          </a:bodyPr>
          <a:lstStyle/>
          <a:p>
            <a:r>
              <a:rPr lang="en-US" dirty="0" smtClean="0"/>
              <a:t>In the past 15 years, computer drafted maps have become the standard</a:t>
            </a:r>
            <a:endParaRPr lang="en-US" dirty="0"/>
          </a:p>
        </p:txBody>
      </p:sp>
      <p:sp>
        <p:nvSpPr>
          <p:cNvPr id="10" name="TextBox 9"/>
          <p:cNvSpPr txBox="1"/>
          <p:nvPr/>
        </p:nvSpPr>
        <p:spPr>
          <a:xfrm>
            <a:off x="1371600" y="5105400"/>
            <a:ext cx="3352800" cy="1200329"/>
          </a:xfrm>
          <a:prstGeom prst="rect">
            <a:avLst/>
          </a:prstGeom>
          <a:noFill/>
        </p:spPr>
        <p:txBody>
          <a:bodyPr wrap="square" rtlCol="0">
            <a:spAutoFit/>
          </a:bodyPr>
          <a:lstStyle/>
          <a:p>
            <a:r>
              <a:rPr lang="en-US" dirty="0" smtClean="0"/>
              <a:t>More recently, maps that use color to aid comprehension are rapidly becoming more and more common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572000" y="1143000"/>
            <a:ext cx="3305175" cy="4772025"/>
          </a:xfrm>
          <a:prstGeom prst="rect">
            <a:avLst/>
          </a:prstGeom>
          <a:noFill/>
          <a:ln w="9525">
            <a:solidFill>
              <a:schemeClr val="tx1"/>
            </a:solidFill>
            <a:miter lim="800000"/>
            <a:headEnd/>
            <a:tailEnd/>
          </a:ln>
        </p:spPr>
      </p:pic>
      <p:sp>
        <p:nvSpPr>
          <p:cNvPr id="5" name="TextBox 4"/>
          <p:cNvSpPr txBox="1"/>
          <p:nvPr/>
        </p:nvSpPr>
        <p:spPr>
          <a:xfrm>
            <a:off x="304800" y="381000"/>
            <a:ext cx="4038600" cy="369332"/>
          </a:xfrm>
          <a:prstGeom prst="rect">
            <a:avLst/>
          </a:prstGeom>
          <a:noFill/>
        </p:spPr>
        <p:txBody>
          <a:bodyPr wrap="square" rtlCol="0">
            <a:spAutoFit/>
          </a:bodyPr>
          <a:lstStyle/>
          <a:p>
            <a:r>
              <a:rPr lang="en-US" dirty="0" smtClean="0"/>
              <a:t>3) Plan Ahead!</a:t>
            </a:r>
            <a:endParaRPr lang="en-US" dirty="0"/>
          </a:p>
        </p:txBody>
      </p:sp>
      <p:sp>
        <p:nvSpPr>
          <p:cNvPr id="6" name="TextBox 5"/>
          <p:cNvSpPr txBox="1"/>
          <p:nvPr/>
        </p:nvSpPr>
        <p:spPr>
          <a:xfrm>
            <a:off x="762000" y="2209800"/>
            <a:ext cx="3200400" cy="1754326"/>
          </a:xfrm>
          <a:prstGeom prst="rect">
            <a:avLst/>
          </a:prstGeom>
          <a:noFill/>
        </p:spPr>
        <p:txBody>
          <a:bodyPr wrap="square" rtlCol="0">
            <a:spAutoFit/>
          </a:bodyPr>
          <a:lstStyle/>
          <a:p>
            <a:r>
              <a:rPr lang="en-US" dirty="0" smtClean="0"/>
              <a:t>When you have a pile of rocks, you are going to have to plan ahead to make them look natural.</a:t>
            </a:r>
          </a:p>
          <a:p>
            <a:r>
              <a:rPr lang="en-US" dirty="0" smtClean="0"/>
              <a:t>Once you understand  this it becomes easy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33400" y="685800"/>
            <a:ext cx="1524000" cy="2023968"/>
          </a:xfrm>
          <a:prstGeom prst="rect">
            <a:avLst/>
          </a:prstGeom>
          <a:noFill/>
          <a:ln w="9525">
            <a:solidFill>
              <a:schemeClr val="tx1"/>
            </a:solid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286000" y="2667000"/>
            <a:ext cx="1379904" cy="1905000"/>
          </a:xfrm>
          <a:prstGeom prst="rect">
            <a:avLst/>
          </a:prstGeom>
          <a:noFill/>
          <a:ln w="9525">
            <a:solidFill>
              <a:schemeClr val="tx1"/>
            </a:solidFill>
            <a:miter lim="800000"/>
            <a:headEnd/>
            <a:tailEnd/>
          </a:ln>
        </p:spPr>
      </p:pic>
      <p:sp>
        <p:nvSpPr>
          <p:cNvPr id="6" name="TextBox 5"/>
          <p:cNvSpPr txBox="1"/>
          <p:nvPr/>
        </p:nvSpPr>
        <p:spPr>
          <a:xfrm>
            <a:off x="2362200" y="1295400"/>
            <a:ext cx="4267200" cy="923330"/>
          </a:xfrm>
          <a:prstGeom prst="rect">
            <a:avLst/>
          </a:prstGeom>
          <a:noFill/>
        </p:spPr>
        <p:txBody>
          <a:bodyPr wrap="square" rtlCol="0">
            <a:spAutoFit/>
          </a:bodyPr>
          <a:lstStyle/>
          <a:p>
            <a:r>
              <a:rPr lang="en-US" dirty="0" smtClean="0"/>
              <a:t>Start with your ‘deepest’ rock, the rock at the bottom of the pile. Draw it in and make sure it closes</a:t>
            </a:r>
            <a:endParaRPr lang="en-US" dirty="0"/>
          </a:p>
        </p:txBody>
      </p:sp>
      <p:sp>
        <p:nvSpPr>
          <p:cNvPr id="7" name="TextBox 6"/>
          <p:cNvSpPr txBox="1"/>
          <p:nvPr/>
        </p:nvSpPr>
        <p:spPr>
          <a:xfrm>
            <a:off x="4038600" y="2895600"/>
            <a:ext cx="4114800" cy="1477328"/>
          </a:xfrm>
          <a:prstGeom prst="rect">
            <a:avLst/>
          </a:prstGeom>
          <a:noFill/>
        </p:spPr>
        <p:txBody>
          <a:bodyPr wrap="square" rtlCol="0">
            <a:spAutoFit/>
          </a:bodyPr>
          <a:lstStyle/>
          <a:p>
            <a:r>
              <a:rPr lang="en-US" dirty="0" smtClean="0"/>
              <a:t>Add your 3D effect. This can be hard, as the first shape (the one you drew in above) will cover your sketch. Work quickly to remember it, or just make it look good</a:t>
            </a:r>
            <a:endParaRPr lang="en-US" dirty="0"/>
          </a:p>
        </p:txBody>
      </p:sp>
      <p:pic>
        <p:nvPicPr>
          <p:cNvPr id="6148" name="Picture 4"/>
          <p:cNvPicPr>
            <a:picLocks noChangeAspect="1" noChangeArrowheads="1"/>
          </p:cNvPicPr>
          <p:nvPr/>
        </p:nvPicPr>
        <p:blipFill>
          <a:blip r:embed="rId4" cstate="print"/>
          <a:srcRect/>
          <a:stretch>
            <a:fillRect/>
          </a:stretch>
        </p:blipFill>
        <p:spPr bwMode="auto">
          <a:xfrm>
            <a:off x="4191000" y="4800600"/>
            <a:ext cx="1295672" cy="1795981"/>
          </a:xfrm>
          <a:prstGeom prst="rect">
            <a:avLst/>
          </a:prstGeom>
          <a:noFill/>
          <a:ln w="9525">
            <a:solidFill>
              <a:schemeClr val="tx1"/>
            </a:solidFill>
            <a:miter lim="800000"/>
            <a:headEnd/>
            <a:tailEnd/>
          </a:ln>
        </p:spPr>
      </p:pic>
      <p:sp>
        <p:nvSpPr>
          <p:cNvPr id="9" name="TextBox 8"/>
          <p:cNvSpPr txBox="1"/>
          <p:nvPr/>
        </p:nvSpPr>
        <p:spPr>
          <a:xfrm>
            <a:off x="5943600" y="5105400"/>
            <a:ext cx="2743200" cy="1200329"/>
          </a:xfrm>
          <a:prstGeom prst="rect">
            <a:avLst/>
          </a:prstGeom>
          <a:noFill/>
        </p:spPr>
        <p:txBody>
          <a:bodyPr wrap="square" rtlCol="0">
            <a:spAutoFit/>
          </a:bodyPr>
          <a:lstStyle/>
          <a:p>
            <a:r>
              <a:rPr lang="en-US" dirty="0" smtClean="0"/>
              <a:t>Continue and complete all the ‘lowest’ rocks in the pile. These may be in a row, or randomly placed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85800" y="762000"/>
            <a:ext cx="1552937" cy="2133600"/>
          </a:xfrm>
          <a:prstGeom prst="rect">
            <a:avLst/>
          </a:prstGeom>
          <a:noFill/>
          <a:ln w="9525">
            <a:solidFill>
              <a:schemeClr val="tx1"/>
            </a:solidFill>
            <a:miter lim="800000"/>
            <a:headEnd/>
            <a:tailEnd/>
          </a:ln>
        </p:spPr>
      </p:pic>
      <p:sp>
        <p:nvSpPr>
          <p:cNvPr id="5" name="TextBox 4"/>
          <p:cNvSpPr txBox="1"/>
          <p:nvPr/>
        </p:nvSpPr>
        <p:spPr>
          <a:xfrm>
            <a:off x="2514600" y="1219200"/>
            <a:ext cx="4038600" cy="1200329"/>
          </a:xfrm>
          <a:prstGeom prst="rect">
            <a:avLst/>
          </a:prstGeom>
          <a:noFill/>
        </p:spPr>
        <p:txBody>
          <a:bodyPr wrap="square" rtlCol="0">
            <a:spAutoFit/>
          </a:bodyPr>
          <a:lstStyle/>
          <a:p>
            <a:r>
              <a:rPr lang="en-US" dirty="0" smtClean="0"/>
              <a:t>Start adding the second row up. Because the bottom row may cover some details from the second row, you may have to freehand, or try to remember…</a:t>
            </a:r>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2133600" y="2819401"/>
            <a:ext cx="1447800" cy="2158144"/>
          </a:xfrm>
          <a:prstGeom prst="rect">
            <a:avLst/>
          </a:prstGeom>
          <a:noFill/>
          <a:ln w="9525">
            <a:solidFill>
              <a:schemeClr val="tx1"/>
            </a:solidFill>
            <a:miter lim="800000"/>
            <a:headEnd/>
            <a:tailEnd/>
          </a:ln>
        </p:spPr>
      </p:pic>
      <p:sp>
        <p:nvSpPr>
          <p:cNvPr id="7" name="TextBox 6"/>
          <p:cNvSpPr txBox="1"/>
          <p:nvPr/>
        </p:nvSpPr>
        <p:spPr>
          <a:xfrm>
            <a:off x="3810000" y="3352800"/>
            <a:ext cx="3505200" cy="1200329"/>
          </a:xfrm>
          <a:prstGeom prst="rect">
            <a:avLst/>
          </a:prstGeom>
          <a:noFill/>
        </p:spPr>
        <p:txBody>
          <a:bodyPr wrap="square" rtlCol="0">
            <a:spAutoFit/>
          </a:bodyPr>
          <a:lstStyle/>
          <a:p>
            <a:r>
              <a:rPr lang="en-US" dirty="0" smtClean="0"/>
              <a:t>I once tried to do this without fill, so I could see the sketch through the rocks, but this quickly grew to too many lines to make sense</a:t>
            </a:r>
            <a:endParaRPr lang="en-US" dirty="0"/>
          </a:p>
        </p:txBody>
      </p:sp>
      <p:pic>
        <p:nvPicPr>
          <p:cNvPr id="7172" name="Picture 4"/>
          <p:cNvPicPr>
            <a:picLocks noChangeAspect="1" noChangeArrowheads="1"/>
          </p:cNvPicPr>
          <p:nvPr/>
        </p:nvPicPr>
        <p:blipFill>
          <a:blip r:embed="rId4" cstate="print"/>
          <a:srcRect/>
          <a:stretch>
            <a:fillRect/>
          </a:stretch>
        </p:blipFill>
        <p:spPr bwMode="auto">
          <a:xfrm>
            <a:off x="3352800" y="4724400"/>
            <a:ext cx="1447800" cy="1880721"/>
          </a:xfrm>
          <a:prstGeom prst="rect">
            <a:avLst/>
          </a:prstGeom>
          <a:noFill/>
          <a:ln w="9525">
            <a:solidFill>
              <a:schemeClr val="tx1"/>
            </a:solidFill>
            <a:miter lim="800000"/>
            <a:headEnd/>
            <a:tailEnd/>
          </a:ln>
        </p:spPr>
      </p:pic>
      <p:sp>
        <p:nvSpPr>
          <p:cNvPr id="9" name="TextBox 8"/>
          <p:cNvSpPr txBox="1"/>
          <p:nvPr/>
        </p:nvSpPr>
        <p:spPr>
          <a:xfrm>
            <a:off x="5410200" y="5029200"/>
            <a:ext cx="3200400" cy="1477328"/>
          </a:xfrm>
          <a:prstGeom prst="rect">
            <a:avLst/>
          </a:prstGeom>
          <a:noFill/>
        </p:spPr>
        <p:txBody>
          <a:bodyPr wrap="square" rtlCol="0">
            <a:spAutoFit/>
          </a:bodyPr>
          <a:lstStyle/>
          <a:p>
            <a:r>
              <a:rPr lang="en-US" dirty="0" smtClean="0"/>
              <a:t>You can also try turning rocks on and off in the Menu, but then you end up taking </a:t>
            </a:r>
            <a:r>
              <a:rPr lang="en-US" dirty="0" err="1" smtClean="0"/>
              <a:t>foever</a:t>
            </a:r>
            <a:r>
              <a:rPr lang="en-US" dirty="0" smtClean="0"/>
              <a:t> in the layers menu turning things on and off</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62001" y="990600"/>
            <a:ext cx="1676400" cy="2276901"/>
          </a:xfrm>
          <a:prstGeom prst="rect">
            <a:avLst/>
          </a:prstGeom>
          <a:noFill/>
          <a:ln w="9525">
            <a:solidFill>
              <a:schemeClr val="tx1"/>
            </a:solidFill>
            <a:miter lim="800000"/>
            <a:headEnd/>
            <a:tailEnd/>
          </a:ln>
        </p:spPr>
      </p:pic>
      <p:sp>
        <p:nvSpPr>
          <p:cNvPr id="5" name="TextBox 4"/>
          <p:cNvSpPr txBox="1"/>
          <p:nvPr/>
        </p:nvSpPr>
        <p:spPr>
          <a:xfrm>
            <a:off x="3048000" y="1371600"/>
            <a:ext cx="4191000" cy="1200329"/>
          </a:xfrm>
          <a:prstGeom prst="rect">
            <a:avLst/>
          </a:prstGeom>
          <a:noFill/>
        </p:spPr>
        <p:txBody>
          <a:bodyPr wrap="square" rtlCol="0">
            <a:spAutoFit/>
          </a:bodyPr>
          <a:lstStyle/>
          <a:p>
            <a:r>
              <a:rPr lang="en-US" dirty="0" smtClean="0"/>
              <a:t>So keep adding more rocks, sometimes not strictly following the sketch, but making the arrangement true to the sprit of the sketch</a:t>
            </a:r>
            <a:endParaRPr lang="en-US" dirty="0"/>
          </a:p>
        </p:txBody>
      </p:sp>
      <p:pic>
        <p:nvPicPr>
          <p:cNvPr id="8195" name="Picture 3"/>
          <p:cNvPicPr>
            <a:picLocks noChangeAspect="1" noChangeArrowheads="1"/>
          </p:cNvPicPr>
          <p:nvPr/>
        </p:nvPicPr>
        <p:blipFill>
          <a:blip r:embed="rId3" cstate="print"/>
          <a:srcRect/>
          <a:stretch>
            <a:fillRect/>
          </a:stretch>
        </p:blipFill>
        <p:spPr bwMode="auto">
          <a:xfrm>
            <a:off x="2988286" y="3733800"/>
            <a:ext cx="1529311" cy="2514600"/>
          </a:xfrm>
          <a:prstGeom prst="rect">
            <a:avLst/>
          </a:prstGeom>
          <a:noFill/>
          <a:ln w="9525">
            <a:solidFill>
              <a:schemeClr val="tx1"/>
            </a:solidFill>
            <a:miter lim="800000"/>
            <a:headEnd/>
            <a:tailEnd/>
          </a:ln>
        </p:spPr>
      </p:pic>
      <p:sp>
        <p:nvSpPr>
          <p:cNvPr id="7" name="TextBox 6"/>
          <p:cNvSpPr txBox="1"/>
          <p:nvPr/>
        </p:nvSpPr>
        <p:spPr>
          <a:xfrm>
            <a:off x="4876800" y="4267200"/>
            <a:ext cx="3657600" cy="923330"/>
          </a:xfrm>
          <a:prstGeom prst="rect">
            <a:avLst/>
          </a:prstGeom>
          <a:noFill/>
        </p:spPr>
        <p:txBody>
          <a:bodyPr wrap="square" rtlCol="0">
            <a:spAutoFit/>
          </a:bodyPr>
          <a:lstStyle/>
          <a:p>
            <a:r>
              <a:rPr lang="en-US" dirty="0" smtClean="0"/>
              <a:t>Continue adding you are complete and you have a pile of rocks that creates the effect you want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8600" y="914400"/>
            <a:ext cx="4191000" cy="1751463"/>
          </a:xfrm>
          <a:prstGeom prst="rect">
            <a:avLst/>
          </a:prstGeom>
          <a:noFill/>
          <a:ln w="9525">
            <a:solidFill>
              <a:schemeClr val="tx1"/>
            </a:solid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124200" y="2133600"/>
            <a:ext cx="2621590" cy="2505075"/>
          </a:xfrm>
          <a:prstGeom prst="rect">
            <a:avLst/>
          </a:prstGeom>
          <a:noFill/>
          <a:ln w="9525">
            <a:solidFill>
              <a:schemeClr val="tx1"/>
            </a:solid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5715000" y="3810000"/>
            <a:ext cx="2800350" cy="2809875"/>
          </a:xfrm>
          <a:prstGeom prst="rect">
            <a:avLst/>
          </a:prstGeom>
          <a:noFill/>
          <a:ln w="9525">
            <a:solidFill>
              <a:schemeClr val="tx1"/>
            </a:solidFill>
            <a:miter lim="800000"/>
            <a:headEnd/>
            <a:tailEnd/>
          </a:ln>
        </p:spPr>
      </p:pic>
      <p:sp>
        <p:nvSpPr>
          <p:cNvPr id="7" name="TextBox 6"/>
          <p:cNvSpPr txBox="1"/>
          <p:nvPr/>
        </p:nvSpPr>
        <p:spPr>
          <a:xfrm>
            <a:off x="381000" y="4953000"/>
            <a:ext cx="4191000" cy="369332"/>
          </a:xfrm>
          <a:prstGeom prst="rect">
            <a:avLst/>
          </a:prstGeom>
          <a:noFill/>
        </p:spPr>
        <p:txBody>
          <a:bodyPr wrap="square" rtlCol="0">
            <a:spAutoFit/>
          </a:bodyPr>
          <a:lstStyle/>
          <a:p>
            <a:r>
              <a:rPr lang="en-US" dirty="0" smtClean="0"/>
              <a:t>Many different looks are possible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1295400"/>
            <a:ext cx="2667000" cy="2758615"/>
          </a:xfrm>
          <a:prstGeom prst="rect">
            <a:avLst/>
          </a:prstGeom>
          <a:noFill/>
          <a:ln w="9525">
            <a:solidFill>
              <a:schemeClr val="tx1"/>
            </a:solidFill>
            <a:miter lim="800000"/>
            <a:headEnd/>
            <a:tailEnd/>
          </a:ln>
        </p:spPr>
      </p:pic>
      <p:sp>
        <p:nvSpPr>
          <p:cNvPr id="3" name="TextBox 2"/>
          <p:cNvSpPr txBox="1"/>
          <p:nvPr/>
        </p:nvSpPr>
        <p:spPr>
          <a:xfrm>
            <a:off x="914400" y="457200"/>
            <a:ext cx="6858000" cy="646331"/>
          </a:xfrm>
          <a:prstGeom prst="rect">
            <a:avLst/>
          </a:prstGeom>
          <a:noFill/>
        </p:spPr>
        <p:txBody>
          <a:bodyPr wrap="square" rtlCol="0">
            <a:spAutoFit/>
          </a:bodyPr>
          <a:lstStyle/>
          <a:p>
            <a:r>
              <a:rPr lang="en-US" dirty="0" smtClean="0"/>
              <a:t>Large Breakdown rooms can be done fairly quickly as well – even if there is not a detailed sketch to work from</a:t>
            </a:r>
            <a:endParaRPr lang="en-US" dirty="0"/>
          </a:p>
        </p:txBody>
      </p:sp>
      <p:sp>
        <p:nvSpPr>
          <p:cNvPr id="4" name="TextBox 3"/>
          <p:cNvSpPr txBox="1"/>
          <p:nvPr/>
        </p:nvSpPr>
        <p:spPr>
          <a:xfrm>
            <a:off x="3657600" y="2362200"/>
            <a:ext cx="3886200" cy="646331"/>
          </a:xfrm>
          <a:prstGeom prst="rect">
            <a:avLst/>
          </a:prstGeom>
          <a:noFill/>
        </p:spPr>
        <p:txBody>
          <a:bodyPr wrap="square" rtlCol="0">
            <a:spAutoFit/>
          </a:bodyPr>
          <a:lstStyle/>
          <a:p>
            <a:r>
              <a:rPr lang="en-US" dirty="0" smtClean="0"/>
              <a:t>The original Sketch. Not much detail on the breakdown</a:t>
            </a:r>
            <a:endParaRPr lang="en-US" dirty="0"/>
          </a:p>
        </p:txBody>
      </p:sp>
      <p:cxnSp>
        <p:nvCxnSpPr>
          <p:cNvPr id="6" name="Straight Arrow Connector 5"/>
          <p:cNvCxnSpPr/>
          <p:nvPr/>
        </p:nvCxnSpPr>
        <p:spPr>
          <a:xfrm flipH="1">
            <a:off x="1905000" y="2590800"/>
            <a:ext cx="1828800"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3657600" y="3733800"/>
            <a:ext cx="2296675" cy="2898061"/>
          </a:xfrm>
          <a:prstGeom prst="rect">
            <a:avLst/>
          </a:prstGeom>
          <a:noFill/>
          <a:ln w="9525">
            <a:solidFill>
              <a:schemeClr val="tx1"/>
            </a:solidFill>
            <a:miter lim="800000"/>
            <a:headEnd/>
            <a:tailEnd/>
          </a:ln>
        </p:spPr>
      </p:pic>
      <p:sp>
        <p:nvSpPr>
          <p:cNvPr id="8" name="TextBox 7"/>
          <p:cNvSpPr txBox="1"/>
          <p:nvPr/>
        </p:nvSpPr>
        <p:spPr>
          <a:xfrm>
            <a:off x="6248400" y="4953000"/>
            <a:ext cx="2438400" cy="369332"/>
          </a:xfrm>
          <a:prstGeom prst="rect">
            <a:avLst/>
          </a:prstGeom>
          <a:noFill/>
        </p:spPr>
        <p:txBody>
          <a:bodyPr wrap="square" rtlCol="0">
            <a:spAutoFit/>
          </a:bodyPr>
          <a:lstStyle/>
          <a:p>
            <a:r>
              <a:rPr lang="en-US" dirty="0" smtClean="0"/>
              <a:t>Draw what is detailed</a:t>
            </a:r>
            <a:endParaRPr lang="en-US" dirty="0"/>
          </a:p>
        </p:txBody>
      </p:sp>
      <p:cxnSp>
        <p:nvCxnSpPr>
          <p:cNvPr id="9" name="Straight Arrow Connector 8"/>
          <p:cNvCxnSpPr/>
          <p:nvPr/>
        </p:nvCxnSpPr>
        <p:spPr>
          <a:xfrm flipH="1" flipV="1">
            <a:off x="4191000" y="4876800"/>
            <a:ext cx="21336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62000" y="762000"/>
            <a:ext cx="3124200" cy="3074168"/>
          </a:xfrm>
          <a:prstGeom prst="rect">
            <a:avLst/>
          </a:prstGeom>
          <a:noFill/>
          <a:ln w="9525">
            <a:solidFill>
              <a:schemeClr val="tx1"/>
            </a:solid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3657600" y="4114800"/>
            <a:ext cx="2450678" cy="2209800"/>
          </a:xfrm>
          <a:prstGeom prst="rect">
            <a:avLst/>
          </a:prstGeom>
          <a:noFill/>
          <a:ln w="9525">
            <a:solidFill>
              <a:schemeClr val="tx1"/>
            </a:solidFill>
            <a:miter lim="800000"/>
            <a:headEnd/>
            <a:tailEnd/>
          </a:ln>
        </p:spPr>
      </p:pic>
      <p:sp>
        <p:nvSpPr>
          <p:cNvPr id="4" name="TextBox 3"/>
          <p:cNvSpPr txBox="1"/>
          <p:nvPr/>
        </p:nvSpPr>
        <p:spPr>
          <a:xfrm>
            <a:off x="4419600" y="1981200"/>
            <a:ext cx="3733800" cy="369332"/>
          </a:xfrm>
          <a:prstGeom prst="rect">
            <a:avLst/>
          </a:prstGeom>
          <a:noFill/>
        </p:spPr>
        <p:txBody>
          <a:bodyPr wrap="square" rtlCol="0">
            <a:spAutoFit/>
          </a:bodyPr>
          <a:lstStyle/>
          <a:p>
            <a:r>
              <a:rPr lang="en-US" dirty="0" smtClean="0"/>
              <a:t>Add a widely distributed first layer</a:t>
            </a:r>
            <a:endParaRPr lang="en-US" dirty="0"/>
          </a:p>
        </p:txBody>
      </p:sp>
      <p:sp>
        <p:nvSpPr>
          <p:cNvPr id="5" name="TextBox 4"/>
          <p:cNvSpPr txBox="1"/>
          <p:nvPr/>
        </p:nvSpPr>
        <p:spPr>
          <a:xfrm>
            <a:off x="6477000" y="4495800"/>
            <a:ext cx="2286000" cy="923330"/>
          </a:xfrm>
          <a:prstGeom prst="rect">
            <a:avLst/>
          </a:prstGeom>
          <a:noFill/>
        </p:spPr>
        <p:txBody>
          <a:bodyPr wrap="square" rtlCol="0">
            <a:spAutoFit/>
          </a:bodyPr>
          <a:lstStyle/>
          <a:p>
            <a:r>
              <a:rPr lang="en-US" dirty="0" smtClean="0"/>
              <a:t>Start adding a second layer on top of the first</a:t>
            </a:r>
            <a:endParaRPr lang="en-US" dirty="0"/>
          </a:p>
        </p:txBody>
      </p:sp>
      <p:cxnSp>
        <p:nvCxnSpPr>
          <p:cNvPr id="6" name="Straight Arrow Connector 5"/>
          <p:cNvCxnSpPr/>
          <p:nvPr/>
        </p:nvCxnSpPr>
        <p:spPr>
          <a:xfrm flipH="1">
            <a:off x="2514600" y="2133600"/>
            <a:ext cx="1981200"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1"/>
          </p:cNvCxnSpPr>
          <p:nvPr/>
        </p:nvCxnSpPr>
        <p:spPr>
          <a:xfrm flipH="1">
            <a:off x="2667000" y="2165866"/>
            <a:ext cx="1752600" cy="1963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95800" y="4876800"/>
            <a:ext cx="19812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90600" y="762000"/>
            <a:ext cx="2819400" cy="2598005"/>
          </a:xfrm>
          <a:prstGeom prst="rect">
            <a:avLst/>
          </a:prstGeom>
          <a:noFill/>
          <a:ln w="9525">
            <a:solidFill>
              <a:schemeClr val="tx1"/>
            </a:solid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276600" y="3810000"/>
            <a:ext cx="2799773" cy="2681287"/>
          </a:xfrm>
          <a:prstGeom prst="rect">
            <a:avLst/>
          </a:prstGeom>
          <a:noFill/>
          <a:ln w="9525">
            <a:solidFill>
              <a:schemeClr val="tx1"/>
            </a:solidFill>
            <a:miter lim="800000"/>
            <a:headEnd/>
            <a:tailEnd/>
          </a:ln>
        </p:spPr>
      </p:pic>
      <p:sp>
        <p:nvSpPr>
          <p:cNvPr id="5" name="TextBox 4"/>
          <p:cNvSpPr txBox="1"/>
          <p:nvPr/>
        </p:nvSpPr>
        <p:spPr>
          <a:xfrm>
            <a:off x="4038600" y="1295400"/>
            <a:ext cx="4419600" cy="646331"/>
          </a:xfrm>
          <a:prstGeom prst="rect">
            <a:avLst/>
          </a:prstGeom>
          <a:noFill/>
        </p:spPr>
        <p:txBody>
          <a:bodyPr wrap="square" rtlCol="0">
            <a:spAutoFit/>
          </a:bodyPr>
          <a:lstStyle/>
          <a:p>
            <a:r>
              <a:rPr lang="en-US" dirty="0" smtClean="0"/>
              <a:t>Continue adding the second layer, trying to cover as much floor as possible</a:t>
            </a:r>
            <a:endParaRPr lang="en-US" dirty="0"/>
          </a:p>
        </p:txBody>
      </p:sp>
      <p:sp>
        <p:nvSpPr>
          <p:cNvPr id="6" name="TextBox 5"/>
          <p:cNvSpPr txBox="1"/>
          <p:nvPr/>
        </p:nvSpPr>
        <p:spPr>
          <a:xfrm>
            <a:off x="6172200" y="4419600"/>
            <a:ext cx="2514600" cy="1200329"/>
          </a:xfrm>
          <a:prstGeom prst="rect">
            <a:avLst/>
          </a:prstGeom>
          <a:noFill/>
        </p:spPr>
        <p:txBody>
          <a:bodyPr wrap="square" rtlCol="0">
            <a:spAutoFit/>
          </a:bodyPr>
          <a:lstStyle/>
          <a:p>
            <a:r>
              <a:rPr lang="en-US" dirty="0" smtClean="0"/>
              <a:t>Complete other Rocks and do final adds, again trying to cover as much white as possible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09600" y="609600"/>
            <a:ext cx="2885828" cy="3124200"/>
          </a:xfrm>
          <a:prstGeom prst="rect">
            <a:avLst/>
          </a:prstGeom>
          <a:noFill/>
          <a:ln w="9525">
            <a:solidFill>
              <a:schemeClr val="tx1"/>
            </a:solid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3276600" y="3200400"/>
            <a:ext cx="3212887" cy="3381375"/>
          </a:xfrm>
          <a:prstGeom prst="rect">
            <a:avLst/>
          </a:prstGeom>
          <a:noFill/>
          <a:ln w="9525">
            <a:solidFill>
              <a:schemeClr val="tx1"/>
            </a:solidFill>
            <a:miter lim="800000"/>
            <a:headEnd/>
            <a:tailEnd/>
          </a:ln>
        </p:spPr>
      </p:pic>
      <p:sp>
        <p:nvSpPr>
          <p:cNvPr id="4" name="TextBox 3"/>
          <p:cNvSpPr txBox="1"/>
          <p:nvPr/>
        </p:nvSpPr>
        <p:spPr>
          <a:xfrm>
            <a:off x="3962400" y="1524000"/>
            <a:ext cx="2667000" cy="369332"/>
          </a:xfrm>
          <a:prstGeom prst="rect">
            <a:avLst/>
          </a:prstGeom>
          <a:noFill/>
        </p:spPr>
        <p:txBody>
          <a:bodyPr wrap="square" rtlCol="0">
            <a:spAutoFit/>
          </a:bodyPr>
          <a:lstStyle/>
          <a:p>
            <a:r>
              <a:rPr lang="en-US" dirty="0" smtClean="0"/>
              <a:t>Finished rocks</a:t>
            </a:r>
            <a:endParaRPr lang="en-US" dirty="0"/>
          </a:p>
        </p:txBody>
      </p:sp>
      <p:sp>
        <p:nvSpPr>
          <p:cNvPr id="6" name="TextBox 5"/>
          <p:cNvSpPr txBox="1"/>
          <p:nvPr/>
        </p:nvSpPr>
        <p:spPr>
          <a:xfrm>
            <a:off x="6629400" y="4648200"/>
            <a:ext cx="1981200" cy="1200329"/>
          </a:xfrm>
          <a:prstGeom prst="rect">
            <a:avLst/>
          </a:prstGeom>
          <a:noFill/>
        </p:spPr>
        <p:txBody>
          <a:bodyPr wrap="square" rtlCol="0">
            <a:spAutoFit/>
          </a:bodyPr>
          <a:lstStyle/>
          <a:p>
            <a:r>
              <a:rPr lang="en-US" dirty="0" smtClean="0"/>
              <a:t>Finished drawing, with other colors filling in blank areas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457200"/>
            <a:ext cx="1034070" cy="2243137"/>
          </a:xfrm>
          <a:prstGeom prst="rect">
            <a:avLst/>
          </a:prstGeom>
          <a:noFill/>
          <a:ln w="9525">
            <a:solidFill>
              <a:schemeClr val="tx1"/>
            </a:solidFill>
            <a:miter lim="800000"/>
            <a:headEnd/>
            <a:tailEnd/>
          </a:ln>
        </p:spPr>
      </p:pic>
      <p:sp>
        <p:nvSpPr>
          <p:cNvPr id="5" name="TextBox 4"/>
          <p:cNvSpPr txBox="1"/>
          <p:nvPr/>
        </p:nvSpPr>
        <p:spPr>
          <a:xfrm>
            <a:off x="1524000" y="1371600"/>
            <a:ext cx="2895600" cy="646331"/>
          </a:xfrm>
          <a:prstGeom prst="rect">
            <a:avLst/>
          </a:prstGeom>
          <a:noFill/>
        </p:spPr>
        <p:txBody>
          <a:bodyPr wrap="square" rtlCol="0">
            <a:spAutoFit/>
          </a:bodyPr>
          <a:lstStyle/>
          <a:p>
            <a:r>
              <a:rPr lang="en-US" dirty="0" smtClean="0"/>
              <a:t>Sometimes we use color to highlight the cave itself</a:t>
            </a:r>
            <a:endParaRPr lang="en-US" dirty="0"/>
          </a:p>
        </p:txBody>
      </p:sp>
      <p:sp>
        <p:nvSpPr>
          <p:cNvPr id="6" name="TextBox 5"/>
          <p:cNvSpPr txBox="1"/>
          <p:nvPr/>
        </p:nvSpPr>
        <p:spPr>
          <a:xfrm>
            <a:off x="457200" y="2667000"/>
            <a:ext cx="1524000" cy="184666"/>
          </a:xfrm>
          <a:prstGeom prst="rect">
            <a:avLst/>
          </a:prstGeom>
          <a:noFill/>
        </p:spPr>
        <p:txBody>
          <a:bodyPr wrap="square" rtlCol="0">
            <a:spAutoFit/>
          </a:bodyPr>
          <a:lstStyle/>
          <a:p>
            <a:r>
              <a:rPr lang="en-US" sz="600" dirty="0" smtClean="0"/>
              <a:t>B. </a:t>
            </a:r>
            <a:r>
              <a:rPr lang="en-US" sz="600" dirty="0" err="1" smtClean="0"/>
              <a:t>Kowallis</a:t>
            </a:r>
            <a:endParaRPr lang="en-US" sz="600" dirty="0"/>
          </a:p>
        </p:txBody>
      </p:sp>
      <p:pic>
        <p:nvPicPr>
          <p:cNvPr id="2051" name="Picture 3"/>
          <p:cNvPicPr>
            <a:picLocks noChangeAspect="1" noChangeArrowheads="1"/>
          </p:cNvPicPr>
          <p:nvPr/>
        </p:nvPicPr>
        <p:blipFill>
          <a:blip r:embed="rId3" cstate="print"/>
          <a:srcRect/>
          <a:stretch>
            <a:fillRect/>
          </a:stretch>
        </p:blipFill>
        <p:spPr bwMode="auto">
          <a:xfrm>
            <a:off x="2286000" y="2819400"/>
            <a:ext cx="1385104" cy="1828800"/>
          </a:xfrm>
          <a:prstGeom prst="rect">
            <a:avLst/>
          </a:prstGeom>
          <a:noFill/>
          <a:ln w="9525">
            <a:solidFill>
              <a:schemeClr val="tx1"/>
            </a:solidFill>
            <a:miter lim="800000"/>
            <a:headEnd/>
            <a:tailEnd/>
          </a:ln>
        </p:spPr>
      </p:pic>
      <p:sp>
        <p:nvSpPr>
          <p:cNvPr id="8" name="TextBox 7"/>
          <p:cNvSpPr txBox="1"/>
          <p:nvPr/>
        </p:nvSpPr>
        <p:spPr>
          <a:xfrm>
            <a:off x="3886200" y="3276600"/>
            <a:ext cx="2667000" cy="923330"/>
          </a:xfrm>
          <a:prstGeom prst="rect">
            <a:avLst/>
          </a:prstGeom>
          <a:noFill/>
        </p:spPr>
        <p:txBody>
          <a:bodyPr wrap="square" rtlCol="0">
            <a:spAutoFit/>
          </a:bodyPr>
          <a:lstStyle/>
          <a:p>
            <a:r>
              <a:rPr lang="en-US" dirty="0" smtClean="0"/>
              <a:t>Sometimes we use color to inform about the characteristics of the cave</a:t>
            </a:r>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4267200" y="4495800"/>
            <a:ext cx="2471737" cy="1815970"/>
          </a:xfrm>
          <a:prstGeom prst="rect">
            <a:avLst/>
          </a:prstGeom>
          <a:noFill/>
          <a:ln w="9525">
            <a:solidFill>
              <a:schemeClr val="tx1"/>
            </a:solidFill>
            <a:miter lim="800000"/>
            <a:headEnd/>
            <a:tailEnd/>
          </a:ln>
        </p:spPr>
      </p:pic>
      <p:sp>
        <p:nvSpPr>
          <p:cNvPr id="10" name="TextBox 9"/>
          <p:cNvSpPr txBox="1"/>
          <p:nvPr/>
        </p:nvSpPr>
        <p:spPr>
          <a:xfrm>
            <a:off x="6858000" y="4953000"/>
            <a:ext cx="2286000" cy="923330"/>
          </a:xfrm>
          <a:prstGeom prst="rect">
            <a:avLst/>
          </a:prstGeom>
          <a:noFill/>
        </p:spPr>
        <p:txBody>
          <a:bodyPr wrap="square" rtlCol="0">
            <a:spAutoFit/>
          </a:bodyPr>
          <a:lstStyle/>
          <a:p>
            <a:r>
              <a:rPr lang="en-US" dirty="0" smtClean="0"/>
              <a:t>Sometimes we use color for both purposes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19200" y="1219200"/>
            <a:ext cx="6033869" cy="3073687"/>
          </a:xfrm>
          <a:prstGeom prst="rect">
            <a:avLst/>
          </a:prstGeom>
          <a:noFill/>
          <a:ln w="9525">
            <a:noFill/>
            <a:miter lim="800000"/>
            <a:headEnd/>
            <a:tailEnd/>
          </a:ln>
        </p:spPr>
      </p:pic>
      <p:sp>
        <p:nvSpPr>
          <p:cNvPr id="5" name="TextBox 4"/>
          <p:cNvSpPr txBox="1"/>
          <p:nvPr/>
        </p:nvSpPr>
        <p:spPr>
          <a:xfrm>
            <a:off x="457200" y="533400"/>
            <a:ext cx="8077200" cy="646331"/>
          </a:xfrm>
          <a:prstGeom prst="rect">
            <a:avLst/>
          </a:prstGeom>
          <a:noFill/>
        </p:spPr>
        <p:txBody>
          <a:bodyPr wrap="square" rtlCol="0">
            <a:spAutoFit/>
          </a:bodyPr>
          <a:lstStyle/>
          <a:p>
            <a:r>
              <a:rPr lang="en-US" dirty="0" smtClean="0"/>
              <a:t>For all of these uses there are many techniques and tricks that we can use in Illustrator (or many other drawing programs) that help us add color to our maps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2819400" cy="461665"/>
          </a:xfrm>
          <a:prstGeom prst="rect">
            <a:avLst/>
          </a:prstGeom>
          <a:noFill/>
        </p:spPr>
        <p:txBody>
          <a:bodyPr wrap="square" rtlCol="0">
            <a:spAutoFit/>
          </a:bodyPr>
          <a:lstStyle/>
          <a:p>
            <a:r>
              <a:rPr lang="en-US" sz="2400" dirty="0" smtClean="0"/>
              <a:t>Filling Large Areas</a:t>
            </a:r>
            <a:endParaRPr lang="en-US" sz="2400" dirty="0"/>
          </a:p>
        </p:txBody>
      </p:sp>
      <p:pic>
        <p:nvPicPr>
          <p:cNvPr id="4098" name="Picture 2"/>
          <p:cNvPicPr>
            <a:picLocks noChangeAspect="1" noChangeArrowheads="1"/>
          </p:cNvPicPr>
          <p:nvPr/>
        </p:nvPicPr>
        <p:blipFill>
          <a:blip r:embed="rId2" cstate="print"/>
          <a:srcRect/>
          <a:stretch>
            <a:fillRect/>
          </a:stretch>
        </p:blipFill>
        <p:spPr bwMode="auto">
          <a:xfrm>
            <a:off x="2667000" y="1066800"/>
            <a:ext cx="2514599" cy="2557805"/>
          </a:xfrm>
          <a:prstGeom prst="rect">
            <a:avLst/>
          </a:prstGeom>
          <a:noFill/>
          <a:ln w="9525">
            <a:solidFill>
              <a:schemeClr val="tx1"/>
            </a:solidFill>
            <a:miter lim="800000"/>
            <a:headEnd/>
            <a:tailEnd/>
          </a:ln>
        </p:spPr>
      </p:pic>
      <p:sp>
        <p:nvSpPr>
          <p:cNvPr id="6" name="TextBox 5"/>
          <p:cNvSpPr txBox="1"/>
          <p:nvPr/>
        </p:nvSpPr>
        <p:spPr>
          <a:xfrm>
            <a:off x="685800" y="1600200"/>
            <a:ext cx="1905000" cy="1200329"/>
          </a:xfrm>
          <a:prstGeom prst="rect">
            <a:avLst/>
          </a:prstGeom>
          <a:noFill/>
        </p:spPr>
        <p:txBody>
          <a:bodyPr wrap="square" rtlCol="0">
            <a:spAutoFit/>
          </a:bodyPr>
          <a:lstStyle/>
          <a:p>
            <a:r>
              <a:rPr lang="en-US" dirty="0" smtClean="0"/>
              <a:t>Here is a section of a River Cave  (R. Finch, Guatemala)</a:t>
            </a:r>
          </a:p>
        </p:txBody>
      </p:sp>
      <p:pic>
        <p:nvPicPr>
          <p:cNvPr id="4099" name="Picture 3"/>
          <p:cNvPicPr>
            <a:picLocks noChangeAspect="1" noChangeArrowheads="1"/>
          </p:cNvPicPr>
          <p:nvPr/>
        </p:nvPicPr>
        <p:blipFill>
          <a:blip r:embed="rId3" cstate="print"/>
          <a:srcRect/>
          <a:stretch>
            <a:fillRect/>
          </a:stretch>
        </p:blipFill>
        <p:spPr bwMode="auto">
          <a:xfrm>
            <a:off x="2971800" y="4114800"/>
            <a:ext cx="1981200" cy="2170928"/>
          </a:xfrm>
          <a:prstGeom prst="rect">
            <a:avLst/>
          </a:prstGeom>
          <a:noFill/>
          <a:ln w="9525">
            <a:solidFill>
              <a:schemeClr val="tx1"/>
            </a:solidFill>
            <a:miter lim="800000"/>
            <a:headEnd/>
            <a:tailEnd/>
          </a:ln>
        </p:spPr>
      </p:pic>
      <p:sp>
        <p:nvSpPr>
          <p:cNvPr id="8" name="TextBox 7"/>
          <p:cNvSpPr txBox="1"/>
          <p:nvPr/>
        </p:nvSpPr>
        <p:spPr>
          <a:xfrm>
            <a:off x="5562600" y="1752600"/>
            <a:ext cx="2819400" cy="1200329"/>
          </a:xfrm>
          <a:prstGeom prst="rect">
            <a:avLst/>
          </a:prstGeom>
          <a:noFill/>
        </p:spPr>
        <p:txBody>
          <a:bodyPr wrap="square" rtlCol="0">
            <a:spAutoFit/>
          </a:bodyPr>
          <a:lstStyle/>
          <a:p>
            <a:r>
              <a:rPr lang="en-US" dirty="0" smtClean="0"/>
              <a:t>How do we add some color to designate water and mud fill?</a:t>
            </a:r>
          </a:p>
          <a:p>
            <a:endParaRPr lang="en-US" dirty="0"/>
          </a:p>
        </p:txBody>
      </p:sp>
      <p:sp>
        <p:nvSpPr>
          <p:cNvPr id="9" name="TextBox 8"/>
          <p:cNvSpPr txBox="1"/>
          <p:nvPr/>
        </p:nvSpPr>
        <p:spPr>
          <a:xfrm>
            <a:off x="381000" y="4724400"/>
            <a:ext cx="1752600" cy="923330"/>
          </a:xfrm>
          <a:prstGeom prst="rect">
            <a:avLst/>
          </a:prstGeom>
          <a:noFill/>
        </p:spPr>
        <p:txBody>
          <a:bodyPr wrap="square" rtlCol="0">
            <a:spAutoFit/>
          </a:bodyPr>
          <a:lstStyle/>
          <a:p>
            <a:r>
              <a:rPr lang="en-US" dirty="0" smtClean="0"/>
              <a:t>First , walls are drawn in, as normal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667000" y="3505200"/>
            <a:ext cx="2209800" cy="2883977"/>
          </a:xfrm>
          <a:prstGeom prst="rect">
            <a:avLst/>
          </a:prstGeom>
          <a:noFill/>
          <a:ln w="9525">
            <a:solidFill>
              <a:schemeClr val="tx1"/>
            </a:solidFill>
            <a:miter lim="800000"/>
            <a:headEnd/>
            <a:tailEnd/>
          </a:ln>
        </p:spPr>
      </p:pic>
      <p:sp>
        <p:nvSpPr>
          <p:cNvPr id="5" name="TextBox 4"/>
          <p:cNvSpPr txBox="1"/>
          <p:nvPr/>
        </p:nvSpPr>
        <p:spPr>
          <a:xfrm>
            <a:off x="457200" y="4572000"/>
            <a:ext cx="2057400" cy="923330"/>
          </a:xfrm>
          <a:prstGeom prst="rect">
            <a:avLst/>
          </a:prstGeom>
          <a:noFill/>
        </p:spPr>
        <p:txBody>
          <a:bodyPr wrap="square" rtlCol="0">
            <a:spAutoFit/>
          </a:bodyPr>
          <a:lstStyle/>
          <a:p>
            <a:r>
              <a:rPr lang="en-US" dirty="0" smtClean="0"/>
              <a:t>We can make this work by connecting the line segments</a:t>
            </a:r>
            <a:endParaRPr lang="en-US" dirty="0"/>
          </a:p>
        </p:txBody>
      </p:sp>
      <p:pic>
        <p:nvPicPr>
          <p:cNvPr id="6" name="Picture 4"/>
          <p:cNvPicPr>
            <a:picLocks noChangeAspect="1" noChangeArrowheads="1"/>
          </p:cNvPicPr>
          <p:nvPr/>
        </p:nvPicPr>
        <p:blipFill>
          <a:blip r:embed="rId3" cstate="print"/>
          <a:srcRect/>
          <a:stretch>
            <a:fillRect/>
          </a:stretch>
        </p:blipFill>
        <p:spPr bwMode="auto">
          <a:xfrm>
            <a:off x="2667000" y="228600"/>
            <a:ext cx="1828800" cy="2695786"/>
          </a:xfrm>
          <a:prstGeom prst="rect">
            <a:avLst/>
          </a:prstGeom>
          <a:noFill/>
          <a:ln w="9525">
            <a:solidFill>
              <a:schemeClr val="tx1"/>
            </a:solidFill>
            <a:miter lim="800000"/>
            <a:headEnd/>
            <a:tailEnd/>
          </a:ln>
        </p:spPr>
      </p:pic>
      <p:sp>
        <p:nvSpPr>
          <p:cNvPr id="7" name="TextBox 6"/>
          <p:cNvSpPr txBox="1"/>
          <p:nvPr/>
        </p:nvSpPr>
        <p:spPr>
          <a:xfrm>
            <a:off x="457200" y="838200"/>
            <a:ext cx="1905000" cy="1754326"/>
          </a:xfrm>
          <a:prstGeom prst="rect">
            <a:avLst/>
          </a:prstGeom>
          <a:noFill/>
        </p:spPr>
        <p:txBody>
          <a:bodyPr wrap="square" rtlCol="0">
            <a:spAutoFit/>
          </a:bodyPr>
          <a:lstStyle/>
          <a:p>
            <a:r>
              <a:rPr lang="en-US" dirty="0" smtClean="0"/>
              <a:t>However, if I try to add a fill color, strange things happen. Color ends up OUTSIDE the passage</a:t>
            </a:r>
            <a:endParaRPr lang="en-US" dirty="0"/>
          </a:p>
        </p:txBody>
      </p:sp>
      <p:sp>
        <p:nvSpPr>
          <p:cNvPr id="8" name="TextBox 7"/>
          <p:cNvSpPr txBox="1"/>
          <p:nvPr/>
        </p:nvSpPr>
        <p:spPr>
          <a:xfrm>
            <a:off x="5410200" y="838200"/>
            <a:ext cx="2133600" cy="1754326"/>
          </a:xfrm>
          <a:prstGeom prst="rect">
            <a:avLst/>
          </a:prstGeom>
          <a:noFill/>
        </p:spPr>
        <p:txBody>
          <a:bodyPr wrap="square" rtlCol="0">
            <a:spAutoFit/>
          </a:bodyPr>
          <a:lstStyle/>
          <a:p>
            <a:r>
              <a:rPr lang="en-US" dirty="0" smtClean="0"/>
              <a:t>This is due to the fact that your line segments are not connected, because  the passage beyond  is not surveyed</a:t>
            </a:r>
            <a:endParaRPr lang="en-US" dirty="0"/>
          </a:p>
        </p:txBody>
      </p:sp>
      <p:cxnSp>
        <p:nvCxnSpPr>
          <p:cNvPr id="12" name="Straight Arrow Connector 11"/>
          <p:cNvCxnSpPr/>
          <p:nvPr/>
        </p:nvCxnSpPr>
        <p:spPr>
          <a:xfrm flipV="1">
            <a:off x="1905000" y="1828800"/>
            <a:ext cx="10668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733800" y="2209800"/>
            <a:ext cx="16002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86400" y="4495800"/>
            <a:ext cx="2667000" cy="923330"/>
          </a:xfrm>
          <a:prstGeom prst="rect">
            <a:avLst/>
          </a:prstGeom>
          <a:noFill/>
        </p:spPr>
        <p:txBody>
          <a:bodyPr wrap="square" rtlCol="0">
            <a:spAutoFit/>
          </a:bodyPr>
          <a:lstStyle/>
          <a:p>
            <a:r>
              <a:rPr lang="en-US" dirty="0" smtClean="0"/>
              <a:t>But that leaves passage walls where we really don’t want them</a:t>
            </a:r>
            <a:endParaRPr lang="en-US" dirty="0"/>
          </a:p>
        </p:txBody>
      </p:sp>
      <p:cxnSp>
        <p:nvCxnSpPr>
          <p:cNvPr id="20" name="Straight Arrow Connector 19"/>
          <p:cNvCxnSpPr>
            <a:stCxn id="16" idx="1"/>
          </p:cNvCxnSpPr>
          <p:nvPr/>
        </p:nvCxnSpPr>
        <p:spPr>
          <a:xfrm flipH="1">
            <a:off x="4038600" y="4957465"/>
            <a:ext cx="1447800" cy="9861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1"/>
          </p:cNvCxnSpPr>
          <p:nvPr/>
        </p:nvCxnSpPr>
        <p:spPr>
          <a:xfrm flipH="1" flipV="1">
            <a:off x="4191000" y="3962400"/>
            <a:ext cx="1295400" cy="9950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191000" y="1066800"/>
            <a:ext cx="3429000" cy="2375965"/>
          </a:xfrm>
          <a:prstGeom prst="rect">
            <a:avLst/>
          </a:prstGeom>
          <a:noFill/>
          <a:ln w="9525">
            <a:solidFill>
              <a:schemeClr val="tx1"/>
            </a:solid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191000" y="4191000"/>
            <a:ext cx="3554372" cy="2133600"/>
          </a:xfrm>
          <a:prstGeom prst="rect">
            <a:avLst/>
          </a:prstGeom>
          <a:noFill/>
          <a:ln w="9525">
            <a:solidFill>
              <a:schemeClr val="tx1"/>
            </a:solidFill>
            <a:miter lim="800000"/>
            <a:headEnd/>
            <a:tailEnd/>
          </a:ln>
        </p:spPr>
      </p:pic>
      <p:sp>
        <p:nvSpPr>
          <p:cNvPr id="9" name="TextBox 8"/>
          <p:cNvSpPr txBox="1"/>
          <p:nvPr/>
        </p:nvSpPr>
        <p:spPr>
          <a:xfrm>
            <a:off x="762000" y="2057400"/>
            <a:ext cx="3276600" cy="646331"/>
          </a:xfrm>
          <a:prstGeom prst="rect">
            <a:avLst/>
          </a:prstGeom>
          <a:noFill/>
        </p:spPr>
        <p:txBody>
          <a:bodyPr wrap="square" rtlCol="0">
            <a:spAutoFit/>
          </a:bodyPr>
          <a:lstStyle/>
          <a:p>
            <a:r>
              <a:rPr lang="en-US" dirty="0" smtClean="0"/>
              <a:t>1) Copy the walls that will enclose your color</a:t>
            </a:r>
            <a:endParaRPr lang="en-US" dirty="0"/>
          </a:p>
        </p:txBody>
      </p:sp>
      <p:sp>
        <p:nvSpPr>
          <p:cNvPr id="10" name="TextBox 9"/>
          <p:cNvSpPr txBox="1"/>
          <p:nvPr/>
        </p:nvSpPr>
        <p:spPr>
          <a:xfrm>
            <a:off x="304800" y="152400"/>
            <a:ext cx="4876800" cy="461665"/>
          </a:xfrm>
          <a:prstGeom prst="rect">
            <a:avLst/>
          </a:prstGeom>
          <a:noFill/>
        </p:spPr>
        <p:txBody>
          <a:bodyPr wrap="square" rtlCol="0">
            <a:spAutoFit/>
          </a:bodyPr>
          <a:lstStyle/>
          <a:p>
            <a:r>
              <a:rPr lang="en-US" sz="2400" dirty="0" smtClean="0"/>
              <a:t>How to add color without walls!</a:t>
            </a:r>
            <a:endParaRPr lang="en-US" sz="2400" dirty="0"/>
          </a:p>
        </p:txBody>
      </p:sp>
      <p:sp>
        <p:nvSpPr>
          <p:cNvPr id="11" name="TextBox 10"/>
          <p:cNvSpPr txBox="1"/>
          <p:nvPr/>
        </p:nvSpPr>
        <p:spPr>
          <a:xfrm>
            <a:off x="685800" y="4724400"/>
            <a:ext cx="3048000" cy="923330"/>
          </a:xfrm>
          <a:prstGeom prst="rect">
            <a:avLst/>
          </a:prstGeom>
          <a:noFill/>
        </p:spPr>
        <p:txBody>
          <a:bodyPr wrap="square" rtlCol="0">
            <a:spAutoFit/>
          </a:bodyPr>
          <a:lstStyle/>
          <a:p>
            <a:r>
              <a:rPr lang="en-US" dirty="0" smtClean="0"/>
              <a:t>2) Set up a new Layer – name it a color layer, like water color, for example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4648200" y="609600"/>
            <a:ext cx="3738262" cy="1676400"/>
          </a:xfrm>
          <a:prstGeom prst="rect">
            <a:avLst/>
          </a:prstGeom>
          <a:noFill/>
          <a:ln w="9525">
            <a:solidFill>
              <a:schemeClr val="tx1"/>
            </a:solid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876800" y="2743200"/>
            <a:ext cx="3200400" cy="1829483"/>
          </a:xfrm>
          <a:prstGeom prst="rect">
            <a:avLst/>
          </a:prstGeom>
          <a:noFill/>
          <a:ln w="9525">
            <a:solidFill>
              <a:schemeClr val="tx1"/>
            </a:solid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5410200" y="4876800"/>
            <a:ext cx="2362200" cy="1630574"/>
          </a:xfrm>
          <a:prstGeom prst="rect">
            <a:avLst/>
          </a:prstGeom>
          <a:noFill/>
          <a:ln w="9525">
            <a:solidFill>
              <a:schemeClr val="tx1"/>
            </a:solidFill>
            <a:miter lim="800000"/>
            <a:headEnd/>
            <a:tailEnd/>
          </a:ln>
        </p:spPr>
      </p:pic>
      <p:sp>
        <p:nvSpPr>
          <p:cNvPr id="7" name="TextBox 6"/>
          <p:cNvSpPr txBox="1"/>
          <p:nvPr/>
        </p:nvSpPr>
        <p:spPr>
          <a:xfrm>
            <a:off x="762000" y="762000"/>
            <a:ext cx="3352800" cy="1200329"/>
          </a:xfrm>
          <a:prstGeom prst="rect">
            <a:avLst/>
          </a:prstGeom>
          <a:noFill/>
        </p:spPr>
        <p:txBody>
          <a:bodyPr wrap="square" rtlCol="0">
            <a:spAutoFit/>
          </a:bodyPr>
          <a:lstStyle/>
          <a:p>
            <a:r>
              <a:rPr lang="en-US" dirty="0" smtClean="0"/>
              <a:t>3) Use the paste in front function (in the edit menu). This will paste a copy of the walls in front of the current set of walls</a:t>
            </a:r>
            <a:endParaRPr lang="en-US" dirty="0"/>
          </a:p>
        </p:txBody>
      </p:sp>
      <p:sp>
        <p:nvSpPr>
          <p:cNvPr id="8" name="TextBox 7"/>
          <p:cNvSpPr txBox="1"/>
          <p:nvPr/>
        </p:nvSpPr>
        <p:spPr>
          <a:xfrm>
            <a:off x="381000" y="2971800"/>
            <a:ext cx="4267200" cy="1200329"/>
          </a:xfrm>
          <a:prstGeom prst="rect">
            <a:avLst/>
          </a:prstGeom>
          <a:noFill/>
        </p:spPr>
        <p:txBody>
          <a:bodyPr wrap="square" rtlCol="0">
            <a:spAutoFit/>
          </a:bodyPr>
          <a:lstStyle/>
          <a:p>
            <a:r>
              <a:rPr lang="en-US" dirty="0" smtClean="0"/>
              <a:t>4) The extra set of walls will be in the same layer. They need to be placed in the new layer. This can be done with the bulk move function in the layer menu</a:t>
            </a:r>
            <a:endParaRPr lang="en-US" dirty="0"/>
          </a:p>
        </p:txBody>
      </p:sp>
      <p:sp>
        <p:nvSpPr>
          <p:cNvPr id="9" name="TextBox 8"/>
          <p:cNvSpPr txBox="1"/>
          <p:nvPr/>
        </p:nvSpPr>
        <p:spPr>
          <a:xfrm>
            <a:off x="457200" y="5105400"/>
            <a:ext cx="4495800" cy="646331"/>
          </a:xfrm>
          <a:prstGeom prst="rect">
            <a:avLst/>
          </a:prstGeom>
          <a:noFill/>
        </p:spPr>
        <p:txBody>
          <a:bodyPr wrap="square" rtlCol="0">
            <a:spAutoFit/>
          </a:bodyPr>
          <a:lstStyle/>
          <a:p>
            <a:r>
              <a:rPr lang="en-US" dirty="0" smtClean="0"/>
              <a:t>5) The new set of walls are in the new layer (water)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09600" y="863600"/>
            <a:ext cx="3352800" cy="2032000"/>
          </a:xfrm>
          <a:prstGeom prst="rect">
            <a:avLst/>
          </a:prstGeom>
          <a:noFill/>
          <a:ln w="9525">
            <a:solidFill>
              <a:schemeClr val="tx1"/>
            </a:solid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828800" y="3581400"/>
            <a:ext cx="1254642" cy="2133600"/>
          </a:xfrm>
          <a:prstGeom prst="rect">
            <a:avLst/>
          </a:prstGeom>
          <a:noFill/>
          <a:ln w="9525">
            <a:solidFill>
              <a:schemeClr val="tx1"/>
            </a:solidFill>
            <a:miter lim="800000"/>
            <a:headEnd/>
            <a:tailEnd/>
          </a:ln>
        </p:spPr>
      </p:pic>
      <p:sp>
        <p:nvSpPr>
          <p:cNvPr id="8" name="TextBox 7"/>
          <p:cNvSpPr txBox="1"/>
          <p:nvPr/>
        </p:nvSpPr>
        <p:spPr>
          <a:xfrm>
            <a:off x="4419600" y="1066800"/>
            <a:ext cx="3962400" cy="646331"/>
          </a:xfrm>
          <a:prstGeom prst="rect">
            <a:avLst/>
          </a:prstGeom>
          <a:noFill/>
        </p:spPr>
        <p:txBody>
          <a:bodyPr wrap="square" rtlCol="0">
            <a:spAutoFit/>
          </a:bodyPr>
          <a:lstStyle/>
          <a:p>
            <a:r>
              <a:rPr lang="en-US" dirty="0" smtClean="0"/>
              <a:t>6) Now use the Pen tool, and connect all the line segments with section of line</a:t>
            </a:r>
            <a:endParaRPr lang="en-US" dirty="0"/>
          </a:p>
        </p:txBody>
      </p:sp>
      <p:sp>
        <p:nvSpPr>
          <p:cNvPr id="9" name="TextBox 8"/>
          <p:cNvSpPr txBox="1"/>
          <p:nvPr/>
        </p:nvSpPr>
        <p:spPr>
          <a:xfrm>
            <a:off x="4419600" y="4114800"/>
            <a:ext cx="4343400" cy="369332"/>
          </a:xfrm>
          <a:prstGeom prst="rect">
            <a:avLst/>
          </a:prstGeom>
          <a:noFill/>
        </p:spPr>
        <p:txBody>
          <a:bodyPr wrap="square" rtlCol="0">
            <a:spAutoFit/>
          </a:bodyPr>
          <a:lstStyle/>
          <a:p>
            <a:r>
              <a:rPr lang="en-US" dirty="0" smtClean="0"/>
              <a:t>7) Close all open sections of cave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4701</TotalTime>
  <Words>1102</Words>
  <Application>Microsoft Office PowerPoint</Application>
  <PresentationFormat>On-screen Show (4:3)</PresentationFormat>
  <Paragraphs>73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Howard Kalnitz</dc:creator>
  <cp:lastModifiedBy>Howard Kalnitz</cp:lastModifiedBy>
  <cp:revision>43</cp:revision>
  <dcterms:created xsi:type="dcterms:W3CDTF">2012-06-09T20:26:12Z</dcterms:created>
  <dcterms:modified xsi:type="dcterms:W3CDTF">2012-06-21T02:36:35Z</dcterms:modified>
</cp:coreProperties>
</file>